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3"/>
  </p:notesMasterIdLst>
  <p:sldIdLst>
    <p:sldId id="394" r:id="rId2"/>
    <p:sldId id="257" r:id="rId3"/>
    <p:sldId id="332" r:id="rId4"/>
    <p:sldId id="333" r:id="rId5"/>
    <p:sldId id="334" r:id="rId6"/>
    <p:sldId id="335" r:id="rId7"/>
    <p:sldId id="336" r:id="rId8"/>
    <p:sldId id="343" r:id="rId9"/>
    <p:sldId id="344" r:id="rId10"/>
    <p:sldId id="345" r:id="rId11"/>
    <p:sldId id="346" r:id="rId12"/>
    <p:sldId id="347" r:id="rId13"/>
    <p:sldId id="348" r:id="rId14"/>
    <p:sldId id="350" r:id="rId15"/>
    <p:sldId id="349" r:id="rId16"/>
    <p:sldId id="352" r:id="rId17"/>
    <p:sldId id="357" r:id="rId18"/>
    <p:sldId id="392" r:id="rId19"/>
    <p:sldId id="358" r:id="rId20"/>
    <p:sldId id="404" r:id="rId21"/>
    <p:sldId id="405" r:id="rId22"/>
    <p:sldId id="406" r:id="rId23"/>
    <p:sldId id="407" r:id="rId24"/>
    <p:sldId id="408" r:id="rId25"/>
    <p:sldId id="409" r:id="rId26"/>
    <p:sldId id="391" r:id="rId27"/>
    <p:sldId id="400" r:id="rId28"/>
    <p:sldId id="401" r:id="rId29"/>
    <p:sldId id="402" r:id="rId30"/>
    <p:sldId id="370" r:id="rId31"/>
    <p:sldId id="371" r:id="rId32"/>
    <p:sldId id="372" r:id="rId33"/>
    <p:sldId id="374" r:id="rId34"/>
    <p:sldId id="390" r:id="rId35"/>
    <p:sldId id="377" r:id="rId36"/>
    <p:sldId id="339" r:id="rId37"/>
    <p:sldId id="378" r:id="rId38"/>
    <p:sldId id="395" r:id="rId39"/>
    <p:sldId id="379" r:id="rId40"/>
    <p:sldId id="383" r:id="rId41"/>
    <p:sldId id="266" r:id="rId42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79" autoAdjust="0"/>
    <p:restoredTop sz="85662" autoAdjust="0"/>
  </p:normalViewPr>
  <p:slideViewPr>
    <p:cSldViewPr>
      <p:cViewPr>
        <p:scale>
          <a:sx n="125" d="100"/>
          <a:sy n="125" d="100"/>
        </p:scale>
        <p:origin x="1596" y="4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255FF6E-D84B-4D86-9529-CC852E53F2D0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C9301D8-19A1-4E99-88F1-5ACB1BB56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52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4EE2-D29E-430E-BE4D-495C4CDE658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041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301D8-19A1-4E99-88F1-5ACB1BB562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70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3" y="2857501"/>
            <a:ext cx="3733819" cy="6831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1" y="2922758"/>
            <a:ext cx="3733801" cy="144018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1" y="3086375"/>
            <a:ext cx="3733801" cy="6858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3123302"/>
            <a:ext cx="1965960" cy="13716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3149679"/>
            <a:ext cx="1965960" cy="6858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2971800"/>
            <a:ext cx="3063240" cy="20574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3045737"/>
            <a:ext cx="160020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2737246"/>
            <a:ext cx="9144000" cy="183128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" y="2756646"/>
            <a:ext cx="9144001" cy="10550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2732318"/>
            <a:ext cx="2729950" cy="1863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2776275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801416"/>
            <a:ext cx="8458200" cy="1102519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2924953"/>
            <a:ext cx="4953000" cy="131445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3154680"/>
            <a:ext cx="960120" cy="342900"/>
          </a:xfrm>
        </p:spPr>
        <p:txBody>
          <a:bodyPr/>
          <a:lstStyle/>
          <a:p>
            <a:fld id="{66418A1A-F7D6-4596-BA46-3B9F1AE7CA27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3153966"/>
            <a:ext cx="12954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852"/>
            <a:ext cx="747712" cy="27432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B518896-D48B-4642-9D5A-88A3EA2BB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8A1A-F7D6-4596-BA46-3B9F1AE7CA27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8896-D48B-4642-9D5A-88A3EA2BB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857250"/>
            <a:ext cx="1905000" cy="41148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57250"/>
            <a:ext cx="6248400" cy="41148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8A1A-F7D6-4596-BA46-3B9F1AE7CA27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8896-D48B-4642-9D5A-88A3EA2BB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8A1A-F7D6-4596-BA46-3B9F1AE7CA27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8896-D48B-4642-9D5A-88A3EA2BB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485901"/>
            <a:ext cx="7772400" cy="1021556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25316"/>
            <a:ext cx="7772400" cy="1132284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8A1A-F7D6-4596-BA46-3B9F1AE7CA27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8896-D48B-4642-9D5A-88A3EA2BB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87069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87069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8A1A-F7D6-4596-BA46-3B9F1AE7CA27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8896-D48B-4642-9D5A-88A3EA2BB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57250"/>
            <a:ext cx="8382000" cy="802386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83728"/>
            <a:ext cx="4041648" cy="3429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6" y="1683728"/>
            <a:ext cx="4041775" cy="3429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031389"/>
            <a:ext cx="4041648" cy="29146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5" y="2031389"/>
            <a:ext cx="4041775" cy="29146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6418A1A-F7D6-4596-BA46-3B9F1AE7CA27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B518896-D48B-4642-9D5A-88A3EA2BBC3E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802386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459486"/>
            <a:ext cx="957264" cy="342900"/>
          </a:xfrm>
        </p:spPr>
        <p:txBody>
          <a:bodyPr/>
          <a:lstStyle/>
          <a:p>
            <a:fld id="{66418A1A-F7D6-4596-BA46-3B9F1AE7CA27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459486"/>
            <a:ext cx="132588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1704"/>
            <a:ext cx="762000" cy="274320"/>
          </a:xfrm>
        </p:spPr>
        <p:txBody>
          <a:bodyPr/>
          <a:lstStyle/>
          <a:p>
            <a:fld id="{BB518896-D48B-4642-9D5A-88A3EA2BB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8A1A-F7D6-4596-BA46-3B9F1AE7CA27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8896-D48B-4642-9D5A-88A3EA2BB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826478"/>
            <a:ext cx="3383280" cy="658368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1508045"/>
            <a:ext cx="3383280" cy="346329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582215"/>
            <a:ext cx="5102352" cy="43891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8A1A-F7D6-4596-BA46-3B9F1AE7CA27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8896-D48B-4642-9D5A-88A3EA2BB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5" y="831870"/>
            <a:ext cx="586803" cy="3511228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857250"/>
            <a:ext cx="4572000" cy="3429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2455731"/>
            <a:ext cx="2590800" cy="1887367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8A1A-F7D6-4596-BA46-3B9F1AE7CA27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8896-D48B-4642-9D5A-88A3EA2BB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275114"/>
            <a:ext cx="9144000" cy="6330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232997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1" y="231207"/>
            <a:ext cx="9144001" cy="6858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3" y="270185"/>
            <a:ext cx="3733819" cy="6831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1" y="330085"/>
            <a:ext cx="3733801" cy="135026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373128"/>
            <a:ext cx="3063240" cy="20574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441707"/>
            <a:ext cx="160020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1501"/>
            <a:ext cx="57626" cy="466344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1501"/>
            <a:ext cx="27432" cy="466344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1501"/>
            <a:ext cx="9144" cy="466344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1501"/>
            <a:ext cx="27432" cy="466344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285"/>
            <a:ext cx="54864" cy="438912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285"/>
            <a:ext cx="9144" cy="438912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8001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87068"/>
            <a:ext cx="8229600" cy="324383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459486"/>
            <a:ext cx="957264" cy="3429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66418A1A-F7D6-4596-BA46-3B9F1AE7CA27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459486"/>
            <a:ext cx="1325880" cy="3429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1704"/>
            <a:ext cx="762000" cy="27432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B518896-D48B-4642-9D5A-88A3EA2BBC3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9.pn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90600" y="421955"/>
            <a:ext cx="7239000" cy="1243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3531" y="2952750"/>
            <a:ext cx="7772400" cy="2190750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BASIC EDUCAITION AND LITERACY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en-IN" sz="44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99" y="498074"/>
            <a:ext cx="1072383" cy="10068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21955"/>
            <a:ext cx="2334987" cy="116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9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38150"/>
            <a:ext cx="8229600" cy="800100"/>
          </a:xfrm>
        </p:spPr>
        <p:txBody>
          <a:bodyPr>
            <a:normAutofit/>
          </a:bodyPr>
          <a:lstStyle/>
          <a:p>
            <a:pPr lvl="1" algn="l" defTabSz="514350" rtl="0">
              <a:lnSpc>
                <a:spcPct val="90000"/>
              </a:lnSpc>
              <a:spcBef>
                <a:spcPct val="0"/>
              </a:spcBef>
            </a:pPr>
            <a:r>
              <a:rPr lang="en-US" sz="28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Support from RILM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504950"/>
            <a:ext cx="4419600" cy="2675643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Training Partnership development on various topics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Online portal management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Provide auto generated certificates to the teachers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Club recognition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D9D8D6"/>
              </a:clrFrom>
              <a:clrTo>
                <a:srgbClr val="D9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32914"/>
            <a:ext cx="2895600" cy="1930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82423" y="3586049"/>
            <a:ext cx="17812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SUPPORT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844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6" b="63750"/>
          <a:stretch/>
        </p:blipFill>
        <p:spPr>
          <a:xfrm>
            <a:off x="457200" y="453310"/>
            <a:ext cx="3352800" cy="8789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4" r="1"/>
          <a:stretch/>
        </p:blipFill>
        <p:spPr>
          <a:xfrm>
            <a:off x="5547500" y="2"/>
            <a:ext cx="3596500" cy="428950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428750"/>
            <a:ext cx="4648200" cy="1636712"/>
          </a:xfrm>
          <a:prstGeom prst="rect">
            <a:avLst/>
          </a:prstGeom>
        </p:spPr>
        <p:txBody>
          <a:bodyPr vert="horz" lIns="85725" tIns="42863" rIns="85725" bIns="428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Single classroom integrated solution of hardware and software.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Content mapped with state board in vernacular from Class </a:t>
            </a:r>
            <a:r>
              <a:rPr lang="en-US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 – XII.</a:t>
            </a:r>
            <a:endParaRPr lang="en-US" sz="2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23200" y="4289510"/>
            <a:ext cx="13208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1" y="4746710"/>
            <a:ext cx="9144001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w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w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w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. r o t a r y t e a c h . o r g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009" y="4359141"/>
            <a:ext cx="1071182" cy="6482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55" r="48362"/>
          <a:stretch/>
        </p:blipFill>
        <p:spPr>
          <a:xfrm>
            <a:off x="-32656" y="2876549"/>
            <a:ext cx="3515750" cy="1870161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73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88813" y="435452"/>
            <a:ext cx="6858002" cy="536098"/>
          </a:xfrm>
          <a:prstGeom prst="rect">
            <a:avLst/>
          </a:prstGeom>
        </p:spPr>
        <p:txBody>
          <a:bodyPr vert="horz" lIns="85725" tIns="42863" rIns="85725" bIns="4286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defTabSz="514350"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E-learning across India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88"/>
          <a:stretch/>
        </p:blipFill>
        <p:spPr>
          <a:xfrm>
            <a:off x="381000" y="2111455"/>
            <a:ext cx="3436814" cy="20425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04" y="621178"/>
            <a:ext cx="2945393" cy="18248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111676"/>
            <a:ext cx="3436814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13" dirty="0">
                <a:latin typeface="+mj-lt"/>
              </a:rPr>
              <a:t>E-learning class in progress at </a:t>
            </a:r>
            <a:r>
              <a:rPr lang="en-US" sz="1313" dirty="0" err="1">
                <a:latin typeface="+mj-lt"/>
              </a:rPr>
              <a:t>Mahatopara</a:t>
            </a:r>
            <a:r>
              <a:rPr lang="en-US" sz="1313" dirty="0">
                <a:latin typeface="+mj-lt"/>
              </a:rPr>
              <a:t> </a:t>
            </a:r>
            <a:r>
              <a:rPr lang="en-US" sz="1313" dirty="0" err="1">
                <a:latin typeface="+mj-lt"/>
              </a:rPr>
              <a:t>Prathamik</a:t>
            </a:r>
            <a:r>
              <a:rPr lang="en-US" sz="1313" dirty="0">
                <a:latin typeface="+mj-lt"/>
              </a:rPr>
              <a:t> </a:t>
            </a:r>
            <a:r>
              <a:rPr lang="en-US" sz="1313" dirty="0" err="1">
                <a:latin typeface="+mj-lt"/>
              </a:rPr>
              <a:t>Vidyalaya</a:t>
            </a:r>
            <a:endParaRPr lang="en-US" sz="1313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0604" y="2468700"/>
            <a:ext cx="298299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13" dirty="0">
                <a:latin typeface="+mj-lt"/>
              </a:rPr>
              <a:t>Students of </a:t>
            </a:r>
            <a:r>
              <a:rPr lang="en-US" sz="1313" dirty="0" err="1">
                <a:latin typeface="+mj-lt"/>
              </a:rPr>
              <a:t>Kendriya</a:t>
            </a:r>
            <a:r>
              <a:rPr lang="en-US" sz="1313" dirty="0">
                <a:latin typeface="+mj-lt"/>
              </a:rPr>
              <a:t> </a:t>
            </a:r>
            <a:r>
              <a:rPr lang="en-US" sz="1313" dirty="0" err="1" smtClean="0">
                <a:latin typeface="+mj-lt"/>
              </a:rPr>
              <a:t>Vidyalaya</a:t>
            </a:r>
            <a:r>
              <a:rPr lang="en-US" sz="1313" dirty="0" smtClean="0">
                <a:latin typeface="+mj-lt"/>
              </a:rPr>
              <a:t>, Pune </a:t>
            </a:r>
            <a:r>
              <a:rPr lang="en-US" sz="1313" dirty="0">
                <a:latin typeface="+mj-lt"/>
              </a:rPr>
              <a:t>being taught science using E-learning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80999" y="899322"/>
            <a:ext cx="5054809" cy="1139028"/>
          </a:xfrm>
          <a:prstGeom prst="rect">
            <a:avLst/>
          </a:prstGeom>
        </p:spPr>
        <p:txBody>
          <a:bodyPr vert="horz" lIns="85725" tIns="42863" rIns="85725" bIns="42863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16,169 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  <a:latin typeface="+mj-lt"/>
              </a:rPr>
              <a:t>E-learning facilities </a:t>
            </a: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(Hardware &amp; Software) installed </a:t>
            </a:r>
            <a:r>
              <a:rPr lang="en-US" sz="2000" dirty="0">
                <a:solidFill>
                  <a:srgbClr val="002060"/>
                </a:solidFill>
                <a:latin typeface="+mj-lt"/>
              </a:rPr>
              <a:t>across India 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431141" y="3551165"/>
            <a:ext cx="3413830" cy="893344"/>
          </a:xfrm>
          <a:prstGeom prst="rect">
            <a:avLst/>
          </a:prstGeom>
        </p:spPr>
        <p:txBody>
          <a:bodyPr vert="horz" lIns="85725" tIns="42863" rIns="85725" bIns="4286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20 Lakh (approx.) 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Students from Govt. and Govt. aided schools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2060"/>
                </a:solidFill>
                <a:latin typeface="+mj-lt"/>
              </a:rPr>
              <a:t>45,000 teachers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4470918" y="3123779"/>
            <a:ext cx="2301207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50" b="1" dirty="0">
                <a:latin typeface="+mj-lt"/>
              </a:rPr>
              <a:t>Program Impact</a:t>
            </a:r>
            <a:endParaRPr lang="en-US" sz="225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364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17289"/>
            <a:ext cx="5486400" cy="800100"/>
          </a:xfrm>
        </p:spPr>
        <p:txBody>
          <a:bodyPr>
            <a:normAutofit/>
          </a:bodyPr>
          <a:lstStyle/>
          <a:p>
            <a:pPr lvl="1" algn="l" defTabSz="514350" rtl="0">
              <a:lnSpc>
                <a:spcPct val="90000"/>
              </a:lnSpc>
              <a:spcBef>
                <a:spcPct val="0"/>
              </a:spcBef>
            </a:pPr>
            <a:r>
              <a:rPr lang="en-US" sz="28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E-learning across India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381000" y="1276350"/>
            <a:ext cx="5715000" cy="3376782"/>
          </a:xfrm>
        </p:spPr>
        <p:txBody>
          <a:bodyPr>
            <a:normAutofit/>
          </a:bodyPr>
          <a:lstStyle/>
          <a:p>
            <a:pPr marL="255588" indent="-255588" algn="just">
              <a:lnSpc>
                <a:spcPct val="12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NCERT TV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Tie-up</a:t>
            </a:r>
          </a:p>
          <a:p>
            <a:pPr lvl="1" algn="just">
              <a:lnSpc>
                <a:spcPct val="120000"/>
              </a:lnSpc>
              <a:spcAft>
                <a:spcPts val="900"/>
              </a:spcAft>
              <a:buFont typeface="Wingdings" pitchFamily="2" charset="2"/>
              <a:buChar char="Ø"/>
            </a:pPr>
            <a:r>
              <a:rPr lang="en-US" sz="1800" dirty="0">
                <a:latin typeface="+mj-lt"/>
              </a:rPr>
              <a:t>C</a:t>
            </a:r>
            <a:r>
              <a:rPr lang="en-US" sz="1800" dirty="0" smtClean="0">
                <a:latin typeface="+mj-lt"/>
              </a:rPr>
              <a:t>urriculum </a:t>
            </a:r>
            <a:r>
              <a:rPr lang="en-US" sz="1800" dirty="0">
                <a:latin typeface="+mj-lt"/>
              </a:rPr>
              <a:t>modules from class 1- 12 to be telecasted through national Television channels of </a:t>
            </a:r>
            <a:r>
              <a:rPr lang="en-US" sz="1800" dirty="0" smtClean="0">
                <a:latin typeface="+mj-lt"/>
              </a:rPr>
              <a:t>NCERT and other private players.</a:t>
            </a:r>
          </a:p>
          <a:p>
            <a:pPr marL="171450" lvl="1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DIKSHA App tie-up </a:t>
            </a:r>
          </a:p>
          <a:p>
            <a:pPr lvl="1" algn="just">
              <a:lnSpc>
                <a:spcPct val="120000"/>
              </a:lnSpc>
              <a:spcAft>
                <a:spcPts val="900"/>
              </a:spcAft>
              <a:buFont typeface="Wingdings" pitchFamily="2" charset="2"/>
              <a:buChar char="Ø"/>
            </a:pPr>
            <a:r>
              <a:rPr lang="en-US" sz="1800" dirty="0" smtClean="0">
                <a:latin typeface="+mj-lt"/>
              </a:rPr>
              <a:t>Modules available </a:t>
            </a:r>
            <a:r>
              <a:rPr lang="en-US" sz="1800" dirty="0">
                <a:latin typeface="+mj-lt"/>
              </a:rPr>
              <a:t>on DIKSHA mobile application by MHRD, student-interactivity options available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r="9110"/>
          <a:stretch/>
        </p:blipFill>
        <p:spPr>
          <a:xfrm>
            <a:off x="6172200" y="2609850"/>
            <a:ext cx="2465174" cy="1628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615" y="971550"/>
            <a:ext cx="2055976" cy="129742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995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75234"/>
            <a:ext cx="5725307" cy="649383"/>
          </a:xfrm>
        </p:spPr>
        <p:txBody>
          <a:bodyPr>
            <a:normAutofit/>
          </a:bodyPr>
          <a:lstStyle/>
          <a:p>
            <a:pPr lvl="1" algn="l" defTabSz="514350" rtl="0">
              <a:lnSpc>
                <a:spcPct val="90000"/>
              </a:lnSpc>
              <a:spcBef>
                <a:spcPct val="0"/>
              </a:spcBef>
            </a:pPr>
            <a:r>
              <a:rPr lang="en-US" sz="26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Watch NOW ON 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1024477"/>
            <a:ext cx="6414103" cy="36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823200" y="4289510"/>
            <a:ext cx="13208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1" y="4746710"/>
            <a:ext cx="9144001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w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w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w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. r o t a r y t e a c h . o r g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009" y="4359141"/>
            <a:ext cx="1071182" cy="648298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379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438150"/>
            <a:ext cx="3860800" cy="800100"/>
          </a:xfrm>
        </p:spPr>
        <p:txBody>
          <a:bodyPr>
            <a:normAutofit fontScale="90000"/>
          </a:bodyPr>
          <a:lstStyle/>
          <a:p>
            <a:pPr lvl="1" algn="l" defTabSz="514350" rtl="0">
              <a:lnSpc>
                <a:spcPct val="90000"/>
              </a:lnSpc>
              <a:spcBef>
                <a:spcPct val="0"/>
              </a:spcBef>
            </a:pPr>
            <a:r>
              <a:rPr lang="en-US" sz="26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Medium of REACH</a:t>
            </a:r>
            <a:br>
              <a:rPr lang="en-US" sz="26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</a:br>
            <a:r>
              <a:rPr lang="en-US" sz="26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9 Billion hits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(Mar’20 – </a:t>
            </a:r>
            <a:r>
              <a:rPr lang="en-US" sz="2000" b="1" kern="1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Dec’20</a:t>
            </a:r>
            <a:r>
              <a:rPr lang="en-US" sz="20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)</a:t>
            </a:r>
            <a:endParaRPr lang="en-US" sz="2600" b="1" kern="1200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6174117" y="555419"/>
            <a:ext cx="2819400" cy="1775928"/>
          </a:xfrm>
        </p:spPr>
        <p:txBody>
          <a:bodyPr>
            <a:noAutofit/>
          </a:bodyPr>
          <a:lstStyle/>
          <a:p>
            <a:pPr marL="0" lvl="1" indent="0">
              <a:lnSpc>
                <a:spcPct val="120000"/>
              </a:lnSpc>
              <a:spcAft>
                <a:spcPts val="900"/>
              </a:spcAft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DIKSHA App tie-up </a:t>
            </a:r>
            <a:endParaRPr lang="en-US" sz="2000" b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0" lvl="1" indent="0">
              <a:lnSpc>
                <a:spcPct val="120000"/>
              </a:lnSpc>
              <a:spcAft>
                <a:spcPts val="900"/>
              </a:spcAft>
              <a:buNone/>
            </a:pPr>
            <a:r>
              <a:rPr lang="en-US" sz="1400" dirty="0" smtClean="0">
                <a:latin typeface="+mj-lt"/>
              </a:rPr>
              <a:t>Modules available </a:t>
            </a:r>
            <a:r>
              <a:rPr lang="en-US" sz="1400" dirty="0">
                <a:latin typeface="+mj-lt"/>
              </a:rPr>
              <a:t>on DIKSHA mobile application by MHRD, student-interactivity options </a:t>
            </a:r>
            <a:r>
              <a:rPr lang="en-US" sz="1400" dirty="0" smtClean="0">
                <a:latin typeface="+mj-lt"/>
              </a:rPr>
              <a:t>available.</a:t>
            </a:r>
            <a:endParaRPr lang="en-US" sz="14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8" r="23036"/>
          <a:stretch/>
        </p:blipFill>
        <p:spPr>
          <a:xfrm>
            <a:off x="3924299" y="272835"/>
            <a:ext cx="1676400" cy="1298562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8"/>
          <a:stretch/>
        </p:blipFill>
        <p:spPr>
          <a:xfrm>
            <a:off x="228600" y="1512225"/>
            <a:ext cx="5791200" cy="28233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1" y="1885950"/>
            <a:ext cx="15240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8600" y="2513582"/>
            <a:ext cx="1524000" cy="5915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019800" y="2486413"/>
            <a:ext cx="3200609" cy="1799156"/>
          </a:xfrm>
          <a:prstGeom prst="rect">
            <a:avLst/>
          </a:prstGeom>
        </p:spPr>
        <p:txBody>
          <a:bodyPr vert="horz" lIns="85725" tIns="42863" rIns="85725" bIns="42863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b="1" dirty="0" smtClean="0">
                <a:solidFill>
                  <a:srgbClr val="FF0000"/>
                </a:solidFill>
              </a:rPr>
              <a:t>RILM Content on DIKSHA / PM eVidya TV</a:t>
            </a:r>
          </a:p>
          <a:p>
            <a:pPr marL="0" indent="0">
              <a:buNone/>
            </a:pPr>
            <a:endParaRPr lang="en-US" sz="1400" b="1" dirty="0">
              <a:solidFill>
                <a:srgbClr val="FF0000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500" dirty="0" smtClean="0">
                <a:solidFill>
                  <a:srgbClr val="002060"/>
                </a:solidFill>
                <a:latin typeface="+mj-lt"/>
              </a:rPr>
              <a:t>- Schools in </a:t>
            </a:r>
            <a:r>
              <a:rPr lang="en-US" sz="1900" dirty="0" smtClean="0">
                <a:solidFill>
                  <a:srgbClr val="FF0000"/>
                </a:solidFill>
                <a:latin typeface="+mj-lt"/>
              </a:rPr>
              <a:t>15 states </a:t>
            </a:r>
            <a:r>
              <a:rPr lang="en-US" sz="1500" dirty="0" smtClean="0">
                <a:solidFill>
                  <a:srgbClr val="002060"/>
                </a:solidFill>
                <a:latin typeface="+mj-lt"/>
              </a:rPr>
              <a:t>in India studies in Hindi &amp; English medium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500" dirty="0" smtClean="0">
              <a:solidFill>
                <a:srgbClr val="002060"/>
              </a:solidFill>
              <a:latin typeface="+mj-lt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500" dirty="0" smtClean="0">
                <a:solidFill>
                  <a:srgbClr val="002060"/>
                </a:solidFill>
                <a:latin typeface="Trebuchet MS"/>
              </a:rPr>
              <a:t>- Our content is now </a:t>
            </a:r>
            <a:r>
              <a:rPr lang="en-US" sz="1500" dirty="0">
                <a:solidFill>
                  <a:srgbClr val="002060"/>
                </a:solidFill>
                <a:latin typeface="Trebuchet MS"/>
              </a:rPr>
              <a:t>available to </a:t>
            </a:r>
            <a:r>
              <a:rPr lang="en-US" sz="1500" dirty="0" smtClean="0">
                <a:solidFill>
                  <a:srgbClr val="002060"/>
                </a:solidFill>
                <a:latin typeface="Trebuchet MS"/>
              </a:rPr>
              <a:t>   </a:t>
            </a:r>
            <a:r>
              <a:rPr lang="en-US" sz="1900" dirty="0" smtClean="0">
                <a:solidFill>
                  <a:srgbClr val="FF0000"/>
                </a:solidFill>
                <a:latin typeface="Trebuchet MS"/>
              </a:rPr>
              <a:t>10-crore </a:t>
            </a:r>
            <a:r>
              <a:rPr lang="en-US" sz="1900" dirty="0">
                <a:solidFill>
                  <a:srgbClr val="FF0000"/>
                </a:solidFill>
                <a:latin typeface="Trebuchet MS"/>
              </a:rPr>
              <a:t>students </a:t>
            </a:r>
            <a:r>
              <a:rPr lang="en-US" sz="1500" dirty="0">
                <a:solidFill>
                  <a:srgbClr val="002060"/>
                </a:solidFill>
                <a:latin typeface="Trebuchet MS"/>
              </a:rPr>
              <a:t>of Hindi &amp; English Medium</a:t>
            </a:r>
          </a:p>
          <a:p>
            <a:pPr marL="0" indent="0">
              <a:buNone/>
            </a:pPr>
            <a:endParaRPr lang="en-US" sz="1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378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350"/>
            <a:ext cx="5725307" cy="533400"/>
          </a:xfrm>
        </p:spPr>
        <p:txBody>
          <a:bodyPr>
            <a:normAutofit/>
          </a:bodyPr>
          <a:lstStyle/>
          <a:p>
            <a:pPr lvl="1" algn="l" defTabSz="514350" rtl="0">
              <a:lnSpc>
                <a:spcPct val="90000"/>
              </a:lnSpc>
              <a:spcBef>
                <a:spcPct val="0"/>
              </a:spcBef>
            </a:pPr>
            <a:r>
              <a:rPr lang="en-US" sz="29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App / Web TV based </a:t>
            </a:r>
            <a:r>
              <a:rPr lang="en-US" sz="2900" b="1" kern="1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solutions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1235" y="1839039"/>
            <a:ext cx="3810002" cy="1078481"/>
          </a:xfrm>
        </p:spPr>
        <p:txBody>
          <a:bodyPr>
            <a:normAutofit/>
          </a:bodyPr>
          <a:lstStyle/>
          <a:p>
            <a:pPr marL="0" lvl="2" indent="0">
              <a:lnSpc>
                <a:spcPct val="120000"/>
              </a:lnSpc>
              <a:spcAft>
                <a:spcPts val="900"/>
              </a:spcAft>
              <a:buNone/>
            </a:pPr>
            <a:r>
              <a:rPr lang="en-US" sz="1600" dirty="0" smtClean="0">
                <a:solidFill>
                  <a:schemeClr val="accent2"/>
                </a:solidFill>
                <a:latin typeface="+mj-lt"/>
              </a:rPr>
              <a:t>As DTH </a:t>
            </a:r>
            <a:r>
              <a:rPr lang="en-US" sz="1600" dirty="0">
                <a:solidFill>
                  <a:schemeClr val="accent2"/>
                </a:solidFill>
                <a:latin typeface="+mj-lt"/>
              </a:rPr>
              <a:t>TV access is available in all villages &amp; towns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976785"/>
            <a:ext cx="1330191" cy="13301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23200" y="4289510"/>
            <a:ext cx="132080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1" y="4746710"/>
            <a:ext cx="9144001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w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w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w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. r o t a r y t e a c h . o r g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009" y="4359141"/>
            <a:ext cx="1071182" cy="64829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3399" y="1123950"/>
            <a:ext cx="3200401" cy="91064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Tata Sky</a:t>
            </a:r>
            <a:b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Reach: 70.26 Million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33399" y="1885951"/>
            <a:ext cx="3810001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20000"/>
              </a:lnSpc>
              <a:spcAft>
                <a:spcPts val="900"/>
              </a:spcAft>
              <a:buNone/>
            </a:pPr>
            <a:r>
              <a:rPr lang="en-US" sz="1600" dirty="0" smtClean="0">
                <a:solidFill>
                  <a:schemeClr val="accent2"/>
                </a:solidFill>
                <a:latin typeface="+mj-lt"/>
              </a:rPr>
              <a:t>As </a:t>
            </a:r>
            <a:r>
              <a:rPr lang="en-US" sz="1600" dirty="0">
                <a:solidFill>
                  <a:schemeClr val="accent2"/>
                </a:solidFill>
                <a:latin typeface="+mj-lt"/>
              </a:rPr>
              <a:t>DTH TV access is available in all villages &amp; towns</a:t>
            </a:r>
          </a:p>
        </p:txBody>
      </p:sp>
      <p:sp>
        <p:nvSpPr>
          <p:cNvPr id="5" name="Rectangle 4"/>
          <p:cNvSpPr/>
          <p:nvPr/>
        </p:nvSpPr>
        <p:spPr>
          <a:xfrm>
            <a:off x="5029200" y="1131153"/>
            <a:ext cx="3842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Jio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TV </a:t>
            </a:r>
            <a:b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Reach: 420 Million</a:t>
            </a:r>
            <a:endParaRPr lang="en-US" sz="20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4285" y="3028950"/>
            <a:ext cx="3810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DD Free Dish</a:t>
            </a:r>
            <a:b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Reach:  15 million households 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33399" y="3675281"/>
            <a:ext cx="3810001" cy="103205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20000"/>
              </a:lnSpc>
              <a:spcAft>
                <a:spcPts val="900"/>
              </a:spcAft>
              <a:buNone/>
            </a:pPr>
            <a:r>
              <a:rPr lang="en-US" sz="1600" dirty="0">
                <a:solidFill>
                  <a:schemeClr val="accent2"/>
                </a:solidFill>
                <a:latin typeface="+mj-lt"/>
              </a:rPr>
              <a:t>Through government national television </a:t>
            </a:r>
            <a:r>
              <a:rPr lang="en-US" sz="1600" dirty="0" smtClean="0">
                <a:solidFill>
                  <a:schemeClr val="accent2"/>
                </a:solidFill>
                <a:latin typeface="+mj-lt"/>
              </a:rPr>
              <a:t>channels access </a:t>
            </a:r>
            <a:r>
              <a:rPr lang="en-US" sz="1600" dirty="0">
                <a:solidFill>
                  <a:schemeClr val="accent2"/>
                </a:solidFill>
                <a:latin typeface="+mj-lt"/>
              </a:rPr>
              <a:t>is available in all villages &amp; towns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028950"/>
            <a:ext cx="1942575" cy="1225862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394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648" y="438150"/>
            <a:ext cx="8229600" cy="613171"/>
          </a:xfrm>
        </p:spPr>
        <p:txBody>
          <a:bodyPr>
            <a:noAutofit/>
          </a:bodyPr>
          <a:lstStyle/>
          <a:p>
            <a:pPr lvl="1" algn="l" defTabSz="514350" rtl="0">
              <a:lnSpc>
                <a:spcPct val="90000"/>
              </a:lnSpc>
              <a:spcBef>
                <a:spcPct val="0"/>
              </a:spcBef>
            </a:pPr>
            <a:r>
              <a:rPr lang="en-US" sz="32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Programs for Rotarians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4298" y="1151383"/>
            <a:ext cx="4762501" cy="3325367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NCERT approved National content to be given to states after proper mapping.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Rotarians can start talking to Education departments of respective states for providing software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For languages other than Hindi, Rotarians can facilitate the process of translation.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1" t="17057" r="5565" b="8552"/>
          <a:stretch/>
        </p:blipFill>
        <p:spPr>
          <a:xfrm>
            <a:off x="685800" y="1428750"/>
            <a:ext cx="2915728" cy="230081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09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33500"/>
            <a:ext cx="2783517" cy="270303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059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39" b="42999"/>
          <a:stretch/>
        </p:blipFill>
        <p:spPr>
          <a:xfrm>
            <a:off x="386042" y="580470"/>
            <a:ext cx="3538257" cy="9050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0285">
            <a:off x="4736422" y="672326"/>
            <a:ext cx="1048365" cy="1412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959">
            <a:off x="5885340" y="766957"/>
            <a:ext cx="1047128" cy="14123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43800" y="848346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dirty="0" smtClean="0"/>
              <a:t>DIKSHA</a:t>
            </a:r>
            <a:r>
              <a:rPr lang="en-US" dirty="0" smtClean="0"/>
              <a:t> Primer</a:t>
            </a:r>
            <a:endParaRPr lang="en-US" b="1" cap="all" dirty="0"/>
          </a:p>
        </p:txBody>
      </p:sp>
      <p:sp>
        <p:nvSpPr>
          <p:cNvPr id="9" name="Right Triangle 8"/>
          <p:cNvSpPr/>
          <p:nvPr/>
        </p:nvSpPr>
        <p:spPr>
          <a:xfrm rot="2615620">
            <a:off x="7324626" y="931403"/>
            <a:ext cx="424337" cy="45869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33400" y="2226197"/>
            <a:ext cx="2345471" cy="20426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87,870</a:t>
            </a:r>
          </a:p>
          <a:p>
            <a:pPr marL="0" indent="0">
              <a:buNone/>
            </a:pPr>
            <a:r>
              <a:rPr lang="en-US" sz="2600" dirty="0" smtClean="0">
                <a:latin typeface="+mj-lt"/>
              </a:rPr>
              <a:t>Adults reached </a:t>
            </a:r>
          </a:p>
          <a:p>
            <a:pPr marL="0" indent="0">
              <a:buNone/>
            </a:pPr>
            <a:r>
              <a:rPr lang="en-US" sz="2600" dirty="0" smtClean="0">
                <a:latin typeface="+mj-lt"/>
              </a:rPr>
              <a:t>through </a:t>
            </a:r>
            <a:r>
              <a:rPr lang="en-US" sz="2600" dirty="0" err="1" smtClean="0">
                <a:latin typeface="+mj-lt"/>
              </a:rPr>
              <a:t>Diksha</a:t>
            </a:r>
            <a:r>
              <a:rPr lang="en-US" sz="2600" dirty="0" smtClean="0">
                <a:latin typeface="+mj-lt"/>
              </a:rPr>
              <a:t> </a:t>
            </a:r>
          </a:p>
          <a:p>
            <a:pPr marL="0" indent="0">
              <a:buNone/>
            </a:pPr>
            <a:r>
              <a:rPr lang="en-US" sz="2600" dirty="0" smtClean="0">
                <a:latin typeface="+mj-lt"/>
              </a:rPr>
              <a:t>and </a:t>
            </a:r>
            <a:r>
              <a:rPr lang="en-US" sz="2600" dirty="0" err="1" smtClean="0">
                <a:latin typeface="+mj-lt"/>
              </a:rPr>
              <a:t>Swabhimaan</a:t>
            </a:r>
            <a:endParaRPr lang="en-US" sz="2600" dirty="0" smtClean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85" y="2048403"/>
            <a:ext cx="5729343" cy="30950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288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56014"/>
            <a:ext cx="2246292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50" y="742950"/>
            <a:ext cx="2833750" cy="39624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124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582" y="171450"/>
            <a:ext cx="8229600" cy="8001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VARIOUS APPROACHES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95349"/>
            <a:ext cx="2476500" cy="1857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876550"/>
            <a:ext cx="2438400" cy="1828800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124200" y="895350"/>
            <a:ext cx="5943600" cy="17526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latin typeface="+mj-lt"/>
              </a:rPr>
              <a:t>VIDYA</a:t>
            </a:r>
          </a:p>
          <a:p>
            <a:pPr lvl="1"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j-lt"/>
              </a:rPr>
              <a:t>Partnership with organization having large membership or follower base</a:t>
            </a:r>
          </a:p>
          <a:p>
            <a:r>
              <a:rPr lang="en-US" sz="2000" b="1" dirty="0" smtClean="0">
                <a:latin typeface="+mj-lt"/>
              </a:rPr>
              <a:t>SHIKSHA</a:t>
            </a:r>
          </a:p>
          <a:p>
            <a:pPr lvl="1"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j-lt"/>
              </a:rPr>
              <a:t>Partnership with </a:t>
            </a:r>
            <a:r>
              <a:rPr lang="en-US" sz="1400" dirty="0" err="1" smtClean="0">
                <a:latin typeface="+mj-lt"/>
              </a:rPr>
              <a:t>grassroot</a:t>
            </a:r>
            <a:r>
              <a:rPr lang="en-US" sz="1400" dirty="0" smtClean="0">
                <a:latin typeface="+mj-lt"/>
              </a:rPr>
              <a:t> organizations for reaching out to schools for </a:t>
            </a:r>
            <a:r>
              <a:rPr lang="en-US" sz="1400" dirty="0" err="1" smtClean="0">
                <a:latin typeface="+mj-lt"/>
              </a:rPr>
              <a:t>Diksha</a:t>
            </a:r>
            <a:r>
              <a:rPr lang="en-US" sz="1400" dirty="0" smtClean="0">
                <a:latin typeface="+mj-lt"/>
              </a:rPr>
              <a:t> approach</a:t>
            </a:r>
          </a:p>
          <a:p>
            <a:endParaRPr lang="en-US" sz="1400" dirty="0">
              <a:latin typeface="+mj-lt"/>
            </a:endParaRPr>
          </a:p>
          <a:p>
            <a:endParaRPr lang="en-US" sz="1400" dirty="0" smtClean="0">
              <a:latin typeface="+mj-lt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57200" y="2820443"/>
            <a:ext cx="5257800" cy="1752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DIKSHA</a:t>
            </a:r>
          </a:p>
          <a:p>
            <a:pPr marL="658368" marR="0" lvl="1" indent="-246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Through student volunteers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SWABHIMAAN</a:t>
            </a:r>
          </a:p>
          <a:p>
            <a:pPr marL="658368" marR="0" lvl="1" indent="-24688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Through adult literacy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centres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by Rotary Clubs/Districts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608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15686"/>
            <a:ext cx="5725307" cy="67537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VIDYA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Approach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1706"/>
            <a:ext cx="8229600" cy="2845288"/>
          </a:xfrm>
        </p:spPr>
        <p:txBody>
          <a:bodyPr>
            <a:normAutofit fontScale="62500" lnSpcReduction="20000"/>
          </a:bodyPr>
          <a:lstStyle/>
          <a:p>
            <a:pPr marL="255588" indent="-255588" algn="just">
              <a:spcBef>
                <a:spcPts val="0"/>
              </a:spcBef>
              <a:spcAft>
                <a:spcPts val="1350"/>
              </a:spcAft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Rotarians to identify and explore willingness of the large organizations (Partner Organization, PO) to join hands for ‘Total Literacy’</a:t>
            </a:r>
          </a:p>
          <a:p>
            <a:pPr marL="255588" indent="-255588" algn="just">
              <a:spcBef>
                <a:spcPts val="0"/>
              </a:spcBef>
              <a:spcAft>
                <a:spcPts val="1350"/>
              </a:spcAft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Facilitate MoU between RILM and PO</a:t>
            </a:r>
          </a:p>
          <a:p>
            <a:pPr marL="255588" indent="-255588" algn="just">
              <a:spcBef>
                <a:spcPts val="0"/>
              </a:spcBef>
              <a:spcAft>
                <a:spcPts val="1350"/>
              </a:spcAft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RILM to give training to master trainers of PO</a:t>
            </a:r>
          </a:p>
          <a:p>
            <a:pPr marL="255588" indent="-255588" algn="just">
              <a:spcBef>
                <a:spcPts val="0"/>
              </a:spcBef>
              <a:spcAft>
                <a:spcPts val="1350"/>
              </a:spcAft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Master trainers to give training to volunteers at their respective places</a:t>
            </a:r>
          </a:p>
          <a:p>
            <a:pPr marL="255588" indent="-255588" algn="just">
              <a:spcBef>
                <a:spcPts val="0"/>
              </a:spcBef>
              <a:spcAft>
                <a:spcPts val="1350"/>
              </a:spcAft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Volunteers to make an adult literate by using the primer developed by RILM</a:t>
            </a:r>
          </a:p>
          <a:p>
            <a:pPr marL="255588" indent="-255588" algn="just">
              <a:spcBef>
                <a:spcPts val="0"/>
              </a:spcBef>
              <a:spcAft>
                <a:spcPts val="1350"/>
              </a:spcAft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Upload the information about volunteer teachers and adult non-literates on RILM portal of adult literacy</a:t>
            </a:r>
          </a:p>
        </p:txBody>
      </p:sp>
      <p:sp>
        <p:nvSpPr>
          <p:cNvPr id="8" name="Rectangle 7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664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195" y="1466850"/>
            <a:ext cx="3886200" cy="5715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Existing Partnerships</a:t>
            </a:r>
            <a:endParaRPr lang="en-IN" sz="28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14550"/>
            <a:ext cx="3873500" cy="1981200"/>
          </a:xfrm>
        </p:spPr>
        <p:txBody>
          <a:bodyPr>
            <a:noAutofit/>
          </a:bodyPr>
          <a:lstStyle/>
          <a:p>
            <a:pPr marL="255588" indent="-255588">
              <a:spcBef>
                <a:spcPts val="0"/>
              </a:spcBef>
              <a:spcAft>
                <a:spcPts val="1800"/>
              </a:spcAft>
            </a:pPr>
            <a:r>
              <a:rPr lang="en-US" sz="2000" dirty="0" smtClean="0">
                <a:latin typeface="+mj-lt"/>
              </a:rPr>
              <a:t>Brahmakumaris</a:t>
            </a:r>
          </a:p>
          <a:p>
            <a:pPr marL="255588" indent="-255588">
              <a:spcBef>
                <a:spcPts val="0"/>
              </a:spcBef>
              <a:spcAft>
                <a:spcPts val="1800"/>
              </a:spcAft>
            </a:pPr>
            <a:r>
              <a:rPr lang="en-US" sz="2000" dirty="0" smtClean="0">
                <a:latin typeface="+mj-lt"/>
              </a:rPr>
              <a:t>The Bharat Scouts and Guides</a:t>
            </a:r>
          </a:p>
          <a:p>
            <a:pPr marL="255588" indent="-255588">
              <a:spcBef>
                <a:spcPts val="0"/>
              </a:spcBef>
              <a:spcAft>
                <a:spcPts val="1800"/>
              </a:spcAft>
            </a:pPr>
            <a:r>
              <a:rPr lang="en-US" sz="2000" dirty="0" smtClean="0">
                <a:latin typeface="+mj-lt"/>
              </a:rPr>
              <a:t>Private Schools and Children Welfare Association</a:t>
            </a:r>
            <a:endParaRPr lang="en-IN" sz="2000" dirty="0"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24400" y="2114550"/>
            <a:ext cx="3886200" cy="286588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55588" indent="-255588">
              <a:spcAft>
                <a:spcPts val="1800"/>
              </a:spcAft>
              <a:buClr>
                <a:schemeClr val="accent3"/>
              </a:buClr>
              <a:buFont typeface="Georgia"/>
              <a:buChar char="•"/>
            </a:pPr>
            <a:r>
              <a:rPr lang="en-US" sz="2000" dirty="0" smtClean="0">
                <a:latin typeface="+mj-lt"/>
              </a:rPr>
              <a:t>Gayatri </a:t>
            </a:r>
            <a:r>
              <a:rPr lang="en-US" sz="2000" dirty="0" err="1" smtClean="0">
                <a:latin typeface="+mj-lt"/>
              </a:rPr>
              <a:t>Pariwar</a:t>
            </a:r>
            <a:endParaRPr lang="en-US" sz="2000" dirty="0" smtClean="0">
              <a:latin typeface="+mj-lt"/>
            </a:endParaRPr>
          </a:p>
          <a:p>
            <a:pPr marL="255588" marR="0" lvl="0" indent="-255588" algn="l" defTabSz="914400" rtl="0" eaLnBrk="1" fontAlgn="auto" latinLnBrk="0" hangingPunct="1">
              <a:spcAft>
                <a:spcPts val="180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Association of Muslim Professionals</a:t>
            </a:r>
          </a:p>
          <a:p>
            <a:pPr marL="255588" marR="0" lvl="0" indent="-255588" algn="l" defTabSz="914400" rtl="0" eaLnBrk="1" fontAlgn="auto" latinLnBrk="0" hangingPunct="1">
              <a:spcAft>
                <a:spcPts val="180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Sri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Ram Chandra Mission</a:t>
            </a:r>
          </a:p>
          <a:p>
            <a:pPr marL="255588" marR="0" lvl="0" indent="-255588" algn="l" defTabSz="914400" rtl="0" eaLnBrk="1" fontAlgn="auto" latinLnBrk="0" hangingPunct="1">
              <a:spcAft>
                <a:spcPts val="180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sz="2000" baseline="0" dirty="0" err="1" smtClean="0">
                <a:latin typeface="+mj-lt"/>
              </a:rPr>
              <a:t>Rashtriya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Swayamsevak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Sangh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24400" y="1466850"/>
            <a:ext cx="3886200" cy="5715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Ongoing Discussions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71600" y="514350"/>
            <a:ext cx="6501722" cy="6858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Partnerships – VIDYA Approach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393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438" y="514350"/>
            <a:ext cx="6501722" cy="6858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Teaching Material &amp; Availability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345456"/>
            <a:ext cx="7253618" cy="3359894"/>
          </a:xfrm>
        </p:spPr>
        <p:txBody>
          <a:bodyPr>
            <a:noAutofit/>
          </a:bodyPr>
          <a:lstStyle/>
          <a:p>
            <a:pPr marL="255588" indent="-255588" algn="just">
              <a:spcBef>
                <a:spcPts val="0"/>
              </a:spcBef>
              <a:spcAft>
                <a:spcPts val="1800"/>
              </a:spcAft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For imparting the functional literacy course to the non-literate adults, following resources can be used:</a:t>
            </a:r>
          </a:p>
          <a:p>
            <a:pPr marL="255588" indent="-255588" algn="just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Primer developed by RILM </a:t>
            </a:r>
          </a:p>
          <a:p>
            <a:pPr lvl="1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400" dirty="0">
                <a:latin typeface="+mj-lt"/>
              </a:rPr>
              <a:t>To be ordered online by paying per set that includes primer and Question-Answer </a:t>
            </a:r>
            <a:r>
              <a:rPr lang="en-US" sz="1400" dirty="0" smtClean="0">
                <a:latin typeface="+mj-lt"/>
              </a:rPr>
              <a:t>booklet</a:t>
            </a:r>
          </a:p>
          <a:p>
            <a:pPr lvl="1" algn="just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7030A0"/>
                </a:solidFill>
                <a:latin typeface="+mj-lt"/>
              </a:rPr>
              <a:t>Bengali, Hindi, Kannada, Marathi, Telugu, </a:t>
            </a:r>
            <a:r>
              <a:rPr lang="en-US" sz="1600" b="1" dirty="0" err="1" smtClean="0">
                <a:solidFill>
                  <a:srgbClr val="7030A0"/>
                </a:solidFill>
                <a:latin typeface="+mj-lt"/>
              </a:rPr>
              <a:t>Odiya</a:t>
            </a:r>
            <a:r>
              <a:rPr lang="en-US" sz="1600" b="1" dirty="0" smtClean="0">
                <a:solidFill>
                  <a:srgbClr val="7030A0"/>
                </a:solidFill>
                <a:latin typeface="+mj-lt"/>
              </a:rPr>
              <a:t> &amp; Gujarati</a:t>
            </a:r>
            <a:endParaRPr lang="en-US" sz="1600" b="1" dirty="0">
              <a:solidFill>
                <a:srgbClr val="7030A0"/>
              </a:solidFill>
              <a:latin typeface="+mj-lt"/>
            </a:endParaRPr>
          </a:p>
          <a:p>
            <a:pPr marL="255588" indent="-255588" algn="just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Any other primer available locally and found better</a:t>
            </a:r>
          </a:p>
          <a:p>
            <a:pPr lvl="1" algn="just"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1400" dirty="0">
                <a:latin typeface="+mj-lt"/>
              </a:rPr>
              <a:t>Details to be shared with RILM so that it can be used by others too </a:t>
            </a:r>
          </a:p>
        </p:txBody>
      </p:sp>
      <p:sp>
        <p:nvSpPr>
          <p:cNvPr id="7" name="Rectangle 6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820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1179627"/>
            <a:ext cx="5486400" cy="3220923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To initiate dialogue with organizations having large follower/member base to have partnership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To get involved and support the local administration for program implementation at local level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To directly implement the program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To initiate dialogue with State Governments for State level partnerships</a:t>
            </a:r>
            <a:endParaRPr lang="en-US" sz="18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438150"/>
            <a:ext cx="8229600" cy="613171"/>
          </a:xfrm>
        </p:spPr>
        <p:txBody>
          <a:bodyPr>
            <a:no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sz="2800" b="1" kern="1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Role of Rotarians</a:t>
            </a:r>
            <a:endParaRPr lang="en-US" sz="2800" b="1" kern="1200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1" t="17057" r="5565" b="8552"/>
          <a:stretch/>
        </p:blipFill>
        <p:spPr>
          <a:xfrm>
            <a:off x="457200" y="1428749"/>
            <a:ext cx="2915728" cy="2300817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963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599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90" y="455234"/>
            <a:ext cx="4295629" cy="4250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57800" y="819150"/>
            <a:ext cx="36576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2400"/>
              </a:spcAft>
              <a:buClr>
                <a:srgbClr val="7030A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There is a need to make the entire map green</a:t>
            </a:r>
          </a:p>
          <a:p>
            <a:pPr marL="342900" indent="-342900" algn="just">
              <a:spcAft>
                <a:spcPts val="2400"/>
              </a:spcAft>
              <a:buClr>
                <a:srgbClr val="7030A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Mapping has been done on the basis of census 2011 data</a:t>
            </a:r>
          </a:p>
          <a:p>
            <a:pPr marL="342900" indent="-342900" algn="just">
              <a:spcAft>
                <a:spcPts val="2400"/>
              </a:spcAft>
              <a:buClr>
                <a:srgbClr val="7030A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Data on revenue district literacy rate is available with RILM and can be obtained for deciding the geographical area for intervention</a:t>
            </a:r>
            <a:endParaRPr lang="en-IN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903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33500"/>
            <a:ext cx="2783517" cy="270303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333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20729"/>
            <a:ext cx="4306213" cy="4226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624913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Skill Development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" y="2066321"/>
            <a:ext cx="38862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>
                <a:solidFill>
                  <a:srgbClr val="002060"/>
                </a:solidFill>
              </a:rPr>
              <a:t>More than </a:t>
            </a:r>
            <a:endParaRPr lang="en-US" sz="2400" dirty="0" smtClean="0">
              <a:solidFill>
                <a:srgbClr val="00206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5400" b="1" dirty="0" smtClean="0">
                <a:solidFill>
                  <a:srgbClr val="FF0000"/>
                </a:solidFill>
              </a:rPr>
              <a:t>1,000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200" dirty="0" smtClean="0">
                <a:solidFill>
                  <a:srgbClr val="002060"/>
                </a:solidFill>
              </a:rPr>
              <a:t>Women have benefitted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200" dirty="0" smtClean="0">
                <a:solidFill>
                  <a:srgbClr val="002060"/>
                </a:solidFill>
              </a:rPr>
              <a:t>From this project</a:t>
            </a:r>
          </a:p>
        </p:txBody>
      </p:sp>
      <p:sp>
        <p:nvSpPr>
          <p:cNvPr id="6" name="Rectangle 5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877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613171"/>
          </a:xfrm>
        </p:spPr>
        <p:txBody>
          <a:bodyPr>
            <a:no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sz="2800" b="1" kern="1200" dirty="0" err="1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Saksham</a:t>
            </a:r>
            <a:r>
              <a:rPr lang="en-US" sz="28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 Bharat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6812"/>
            <a:ext cx="5638800" cy="3352581"/>
          </a:xfrm>
        </p:spPr>
        <p:txBody>
          <a:bodyPr>
            <a:noAutofit/>
          </a:bodyPr>
          <a:lstStyle/>
          <a:p>
            <a:pPr marL="255588" indent="-255588">
              <a:spcBef>
                <a:spcPts val="0"/>
              </a:spcBef>
              <a:spcAft>
                <a:spcPts val="1200"/>
              </a:spcAft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Pan 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India Implementation of skilling courses for the healthcare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sector</a:t>
            </a:r>
          </a:p>
          <a:p>
            <a:pPr marL="255588" indent="-255588">
              <a:spcBef>
                <a:spcPts val="0"/>
              </a:spcBef>
              <a:spcAft>
                <a:spcPts val="1200"/>
              </a:spcAft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E-learning  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during Pandemic (120 hours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) / Classroom Training post pandemic (120 hours) </a:t>
            </a:r>
          </a:p>
          <a:p>
            <a:pPr marL="255588" indent="-255588">
              <a:spcBef>
                <a:spcPts val="0"/>
              </a:spcBef>
              <a:spcAft>
                <a:spcPts val="1200"/>
              </a:spcAft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On 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the Job training for 2 to 4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weeks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  <a:p>
            <a:pPr marL="255588" lvl="0" indent="-255588">
              <a:spcBef>
                <a:spcPts val="0"/>
              </a:spcBef>
              <a:spcAft>
                <a:spcPts val="1200"/>
              </a:spcAft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100 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% Placement Assistance, Job roles- General Duty Assistant, Home Health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Aide, 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Geriatric Aide, Pharmacy Assistant </a:t>
            </a:r>
          </a:p>
          <a:p>
            <a:pPr marL="255588" indent="-255588">
              <a:spcBef>
                <a:spcPts val="0"/>
              </a:spcBef>
              <a:spcAft>
                <a:spcPts val="1200"/>
              </a:spcAft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More Skill Sectors programs to follow with renowned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organisations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 r o t a r y t e a c h . o r g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4679" r="8129"/>
          <a:stretch/>
        </p:blipFill>
        <p:spPr>
          <a:xfrm>
            <a:off x="6248400" y="1276350"/>
            <a:ext cx="2895600" cy="28956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573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0576" y="1352550"/>
            <a:ext cx="4406901" cy="2743200"/>
          </a:xfrm>
        </p:spPr>
        <p:txBody>
          <a:bodyPr>
            <a:normAutofit fontScale="92500" lnSpcReduction="10000"/>
          </a:bodyPr>
          <a:lstStyle/>
          <a:p>
            <a:pPr marL="255588" indent="-255588" algn="just">
              <a:spcBef>
                <a:spcPts val="0"/>
              </a:spcBef>
              <a:spcAft>
                <a:spcPts val="200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Pilot Project in 10 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cities with Apollo </a:t>
            </a:r>
            <a:r>
              <a:rPr lang="en-US" sz="2000" dirty="0" err="1" smtClean="0">
                <a:solidFill>
                  <a:schemeClr val="tx2"/>
                </a:solidFill>
                <a:latin typeface="+mj-lt"/>
              </a:rPr>
              <a:t>MedSkills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  <a:p>
            <a:pPr marL="255588" indent="-255588" algn="just">
              <a:spcBef>
                <a:spcPts val="0"/>
              </a:spcBef>
              <a:spcAft>
                <a:spcPts val="2000"/>
              </a:spcAft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Delhi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chemeClr val="tx2"/>
                </a:solidFill>
                <a:latin typeface="+mj-lt"/>
              </a:rPr>
              <a:t>Bilaspur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,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Jhansi,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Patna, Kolkata, </a:t>
            </a:r>
            <a:r>
              <a:rPr lang="en-US" sz="2000" dirty="0" err="1">
                <a:solidFill>
                  <a:schemeClr val="tx2"/>
                </a:solidFill>
                <a:latin typeface="+mj-lt"/>
              </a:rPr>
              <a:t>Bhubneshwar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, Chennai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, Kerala, Mumbai, Lucknow</a:t>
            </a:r>
          </a:p>
          <a:p>
            <a:pPr marL="255588" indent="-255588" algn="just">
              <a:spcBef>
                <a:spcPts val="0"/>
              </a:spcBef>
              <a:spcAft>
                <a:spcPts val="2000"/>
              </a:spcAft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10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Rotarian Coordinators involved</a:t>
            </a:r>
          </a:p>
          <a:p>
            <a:pPr marL="255588" indent="-255588" algn="just">
              <a:spcBef>
                <a:spcPts val="0"/>
              </a:spcBef>
              <a:spcAft>
                <a:spcPts val="2000"/>
              </a:spcAft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142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youths undergoing training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.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9899" y="209550"/>
            <a:ext cx="8229600" cy="85725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Saksham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Bharat - Pilot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38086">
                  <a:lumMod val="75000"/>
                </a:srgbClr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. r o t a r y t e a c h . o r g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0" y="2010589"/>
            <a:ext cx="3145209" cy="140208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991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6"/>
          <a:stretch/>
        </p:blipFill>
        <p:spPr>
          <a:xfrm>
            <a:off x="3154150" y="1428750"/>
            <a:ext cx="5969237" cy="3422545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273338" y="2827776"/>
            <a:ext cx="1173523" cy="1435264"/>
          </a:xfrm>
          <a:prstGeom prst="rect">
            <a:avLst/>
          </a:prstGeom>
        </p:spPr>
        <p:txBody>
          <a:bodyPr vert="horz" lIns="64294" tIns="32147" rIns="64294" bIns="32147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125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346895"/>
            <a:ext cx="2998000" cy="328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9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Training of teachers to improve professional development and performance of teachers </a:t>
            </a:r>
          </a:p>
          <a:p>
            <a:pPr marL="342900" indent="-342900">
              <a:spcBef>
                <a:spcPts val="9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Recognition to outstanding teachers with Nation Builder Award (NBA)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99"/>
          <a:stretch/>
        </p:blipFill>
        <p:spPr>
          <a:xfrm>
            <a:off x="337457" y="496636"/>
            <a:ext cx="3200400" cy="77828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454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0" b="21667"/>
          <a:stretch/>
        </p:blipFill>
        <p:spPr>
          <a:xfrm>
            <a:off x="457200" y="473511"/>
            <a:ext cx="3358271" cy="786528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505534" y="2124074"/>
            <a:ext cx="3685466" cy="11334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50" dirty="0" smtClean="0">
                <a:solidFill>
                  <a:srgbClr val="FF0000"/>
                </a:solidFill>
              </a:rPr>
              <a:t>The program also known as </a:t>
            </a:r>
            <a:r>
              <a:rPr lang="en-US" sz="4400" dirty="0" err="1" smtClean="0">
                <a:solidFill>
                  <a:srgbClr val="FF0000"/>
                </a:solidFill>
              </a:rPr>
              <a:t>Asha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Kiran</a:t>
            </a:r>
            <a:endParaRPr lang="en-US" sz="4400" dirty="0" smtClean="0">
              <a:solidFill>
                <a:srgbClr val="FF0000"/>
              </a:solidFill>
            </a:endParaRPr>
          </a:p>
        </p:txBody>
      </p:sp>
      <p:pic>
        <p:nvPicPr>
          <p:cNvPr id="15" name="Picture 2" descr="https://rotaryteach.org/backend-cms/gallery-images/child-development/.ASHA%20KIRAN%20CENTRE%20AI%20ODISH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53"/>
          <a:stretch/>
        </p:blipFill>
        <p:spPr bwMode="auto">
          <a:xfrm>
            <a:off x="4571999" y="866775"/>
            <a:ext cx="4520022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386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581150"/>
            <a:ext cx="8153399" cy="2895600"/>
          </a:xfrm>
        </p:spPr>
        <p:txBody>
          <a:bodyPr>
            <a:noAutofit/>
          </a:bodyPr>
          <a:lstStyle/>
          <a:p>
            <a:pPr marL="4763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Children </a:t>
            </a:r>
            <a:r>
              <a:rPr lang="en-US" sz="20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between age group 7 to 14 years, who:</a:t>
            </a:r>
          </a:p>
          <a:p>
            <a:pPr marL="461963" lvl="1" indent="-342900" algn="just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have never been to school </a:t>
            </a:r>
          </a:p>
          <a:p>
            <a:pPr marL="461963" lvl="1" indent="-342900" algn="just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are not attending school but nominally enrolled, irregular, laggard or absent for more than 45 days without informing the school </a:t>
            </a:r>
            <a:r>
              <a:rPr lang="en-US" sz="1600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prior to Covid 19 out break</a:t>
            </a:r>
          </a:p>
          <a:p>
            <a:pPr marL="119063" lvl="1" indent="0" algn="just">
              <a:spcBef>
                <a:spcPts val="0"/>
              </a:spcBef>
              <a:buClr>
                <a:srgbClr val="FF0000"/>
              </a:buClr>
              <a:buNone/>
            </a:pPr>
            <a:endParaRPr lang="en-US" sz="800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pPr marL="119063" lvl="1" indent="0" algn="just">
              <a:spcBef>
                <a:spcPts val="0"/>
              </a:spcBef>
              <a:buClr>
                <a:srgbClr val="FF0000"/>
              </a:buClr>
              <a:buNone/>
            </a:pPr>
            <a:endParaRPr lang="en-US" sz="1600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pPr marL="4763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Priorities </a:t>
            </a:r>
            <a:r>
              <a:rPr lang="en-US" sz="20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to be given to following socially vulnerable groups:</a:t>
            </a:r>
          </a:p>
          <a:p>
            <a:pPr marL="4763" indent="0" algn="just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Children from socially and economically disadvantaged and vulnerable communities like children of migrant workers, victims of child labour practices, tribal communities and children in need of care and protection etc</a:t>
            </a:r>
            <a:r>
              <a:rPr lang="en-US" sz="1600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.</a:t>
            </a:r>
            <a:endParaRPr lang="en-US" sz="1600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9899" y="638175"/>
            <a:ext cx="8229600" cy="857250"/>
          </a:xfrm>
          <a:prstGeom prst="rect">
            <a:avLst/>
          </a:prstGeom>
        </p:spPr>
        <p:txBody>
          <a:bodyPr vert="horz" anchor="ctr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Who are the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Asha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Kiran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Children / Beneficiaries?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891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58964" y="1452745"/>
            <a:ext cx="2000250" cy="821531"/>
          </a:xfrm>
          <a:prstGeom prst="rect">
            <a:avLst/>
          </a:prstGeom>
        </p:spPr>
        <p:txBody>
          <a:bodyPr vert="horz" lIns="85725" tIns="42863" rIns="85725" bIns="4286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125" b="1" dirty="0">
                <a:solidFill>
                  <a:srgbClr val="FF0000"/>
                </a:solidFill>
              </a:rPr>
              <a:t>37,436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0"/>
          <a:stretch/>
        </p:blipFill>
        <p:spPr>
          <a:xfrm>
            <a:off x="0" y="2168269"/>
            <a:ext cx="9144000" cy="2977952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447925" y="1554696"/>
            <a:ext cx="2583039" cy="617631"/>
          </a:xfrm>
          <a:prstGeom prst="rect">
            <a:avLst/>
          </a:prstGeom>
        </p:spPr>
        <p:txBody>
          <a:bodyPr vert="horz" lIns="85725" tIns="42863" rIns="85725" bIns="4286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+mj-lt"/>
              </a:rPr>
              <a:t>Children enrolled in the </a:t>
            </a:r>
            <a:r>
              <a:rPr lang="en-US" sz="1800" dirty="0" err="1">
                <a:latin typeface="+mj-lt"/>
              </a:rPr>
              <a:t>Asha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Kiran</a:t>
            </a:r>
            <a:r>
              <a:rPr lang="en-US" sz="1800" dirty="0">
                <a:latin typeface="+mj-lt"/>
              </a:rPr>
              <a:t> program</a:t>
            </a:r>
          </a:p>
        </p:txBody>
      </p:sp>
      <p:sp>
        <p:nvSpPr>
          <p:cNvPr id="2" name="Rectangle 1"/>
          <p:cNvSpPr/>
          <p:nvPr/>
        </p:nvSpPr>
        <p:spPr>
          <a:xfrm>
            <a:off x="6538499" y="855449"/>
            <a:ext cx="1858201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50" b="1" dirty="0">
                <a:solidFill>
                  <a:srgbClr val="FF0000"/>
                </a:solidFill>
              </a:rPr>
              <a:t>35,078</a:t>
            </a:r>
            <a:endParaRPr lang="en-US" sz="2625" b="1" dirty="0">
              <a:solidFill>
                <a:srgbClr val="FF000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019800" y="1540301"/>
            <a:ext cx="2895600" cy="733975"/>
          </a:xfrm>
          <a:prstGeom prst="rect">
            <a:avLst/>
          </a:prstGeom>
        </p:spPr>
        <p:txBody>
          <a:bodyPr vert="horz" lIns="85725" tIns="42863" rIns="85725" bIns="4286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+mj-lt"/>
              </a:rPr>
              <a:t>Children mainstreamed in government schools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0" b="21667"/>
          <a:stretch/>
        </p:blipFill>
        <p:spPr>
          <a:xfrm>
            <a:off x="457200" y="473511"/>
            <a:ext cx="3358271" cy="786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313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3913413" y="1664443"/>
            <a:ext cx="4292600" cy="2590801"/>
          </a:xfrm>
        </p:spPr>
        <p:txBody>
          <a:bodyPr>
            <a:normAutofit/>
          </a:bodyPr>
          <a:lstStyle/>
          <a:p>
            <a:pPr marL="255588" indent="-255588" algn="just">
              <a:spcBef>
                <a:spcPts val="0"/>
              </a:spcBef>
              <a:spcAft>
                <a:spcPts val="200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To 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ensure 1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lacs out of school children back to school.</a:t>
            </a:r>
          </a:p>
          <a:p>
            <a:pPr marL="255588" indent="-255588" algn="just">
              <a:spcBef>
                <a:spcPts val="0"/>
              </a:spcBef>
              <a:spcAft>
                <a:spcPts val="200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Build more partnerships with Non Profit Organization.</a:t>
            </a:r>
          </a:p>
          <a:p>
            <a:pPr marL="255588" indent="-255588" algn="just">
              <a:spcBef>
                <a:spcPts val="0"/>
              </a:spcBef>
              <a:spcAft>
                <a:spcPts val="200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Building partnership with State Government.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39648" y="742950"/>
            <a:ext cx="8229600" cy="613171"/>
          </a:xfrm>
        </p:spPr>
        <p:txBody>
          <a:bodyPr>
            <a:no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sz="28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Programs for Rotarians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1" t="17057" r="5565" b="8552"/>
          <a:stretch/>
        </p:blipFill>
        <p:spPr>
          <a:xfrm>
            <a:off x="457200" y="1733550"/>
            <a:ext cx="2915728" cy="2300817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169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33500"/>
            <a:ext cx="2783517" cy="270303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531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wati\personal\Downloads\School paint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299" y="529370"/>
            <a:ext cx="5219702" cy="179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02" b="-940"/>
          <a:stretch/>
        </p:blipFill>
        <p:spPr>
          <a:xfrm>
            <a:off x="315686" y="529370"/>
            <a:ext cx="3200400" cy="750185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430811"/>
            <a:ext cx="2582999" cy="182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2,964</a:t>
            </a:r>
          </a:p>
          <a:p>
            <a:pPr marL="0" indent="0">
              <a:buNone/>
            </a:pPr>
            <a:r>
              <a:rPr lang="en-US" sz="1800" dirty="0">
                <a:latin typeface="+mj-lt"/>
              </a:rPr>
              <a:t>Govt. &amp; Govt. aided schools have been transformed into Happy </a:t>
            </a:r>
            <a:r>
              <a:rPr lang="en-US" sz="1800" dirty="0" smtClean="0">
                <a:latin typeface="+mj-lt"/>
              </a:rPr>
              <a:t>School</a:t>
            </a:r>
            <a:endParaRPr 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3499187"/>
            <a:ext cx="2133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3,100</a:t>
            </a:r>
          </a:p>
          <a:p>
            <a:r>
              <a:rPr lang="en-US" dirty="0">
                <a:latin typeface="+mj-lt"/>
              </a:rPr>
              <a:t>Libraries made</a:t>
            </a:r>
          </a:p>
        </p:txBody>
      </p:sp>
      <p:pic>
        <p:nvPicPr>
          <p:cNvPr id="2050" name="Picture 2" descr="E:\Mahesh Kotbagi Institute Speech\10\Toil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149" y="2458355"/>
            <a:ext cx="6171852" cy="212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81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791150" y="1187298"/>
            <a:ext cx="1708649" cy="13716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b="1" dirty="0"/>
          </a:p>
          <a:p>
            <a:pPr marL="0" indent="0">
              <a:buNone/>
            </a:pP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11691"/>
            <a:ext cx="8229600" cy="8001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Components of a happy school 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153546"/>
            <a:ext cx="6934200" cy="3551803"/>
          </a:xfrm>
        </p:spPr>
      </p:pic>
      <p:sp>
        <p:nvSpPr>
          <p:cNvPr id="9" name="Rectangle 8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059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400" y="412454"/>
            <a:ext cx="582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Partnership</a:t>
            </a:r>
          </a:p>
        </p:txBody>
      </p:sp>
      <p:graphicFrame>
        <p:nvGraphicFramePr>
          <p:cNvPr id="1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619954"/>
              </p:ext>
            </p:extLst>
          </p:nvPr>
        </p:nvGraphicFramePr>
        <p:xfrm>
          <a:off x="667644" y="1077438"/>
          <a:ext cx="7258594" cy="3437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5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3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5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 smtClean="0">
                          <a:effectLst/>
                          <a:latin typeface="+mj-lt"/>
                          <a:cs typeface="Calibri" pitchFamily="34" charset="0"/>
                        </a:rPr>
                        <a:t>Partner</a:t>
                      </a:r>
                      <a:endParaRPr lang="en-US" sz="1100" b="1" i="0" u="none" strike="noStrike" dirty="0" smtClean="0">
                        <a:solidFill>
                          <a:schemeClr val="bg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 smtClean="0">
                          <a:effectLst/>
                          <a:latin typeface="+mj-lt"/>
                          <a:cs typeface="Calibri" pitchFamily="34" charset="0"/>
                        </a:rPr>
                        <a:t>Targeted Offers</a:t>
                      </a:r>
                      <a:endParaRPr lang="en-US" sz="1100" b="1" i="0" u="none" strike="noStrike" dirty="0" smtClean="0">
                        <a:solidFill>
                          <a:schemeClr val="bg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5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kern="1200" dirty="0" smtClean="0">
                          <a:latin typeface="+mj-lt"/>
                          <a:cs typeface="Calibri" pitchFamily="34" charset="0"/>
                        </a:rPr>
                        <a:t>MAGNUM SADOSHIMA ISPAT PVT. LTD.</a:t>
                      </a:r>
                      <a:endParaRPr lang="en-US" sz="1100" b="1" u="none" strike="noStrike" kern="1200" dirty="0" smtClean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 algn="just" defTabSz="91440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u="none" strike="noStrike" kern="1200" dirty="0" smtClean="0">
                          <a:effectLst/>
                          <a:latin typeface="+mj-lt"/>
                          <a:cs typeface="Calibri" pitchFamily="34" charset="0"/>
                        </a:rPr>
                        <a:t>1:1 Matching CSR Grant </a:t>
                      </a:r>
                    </a:p>
                    <a:p>
                      <a:pPr marL="285750" indent="-285750" algn="just" defTabSz="91440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u="none" strike="noStrike" kern="1200" dirty="0" smtClean="0">
                          <a:effectLst/>
                          <a:latin typeface="+mj-lt"/>
                          <a:cs typeface="Calibri" pitchFamily="34" charset="0"/>
                        </a:rPr>
                        <a:t>Special Prices for Bulk orders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0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kern="1200" dirty="0" smtClean="0">
                          <a:effectLst/>
                          <a:latin typeface="+mj-lt"/>
                          <a:cs typeface="Calibri" pitchFamily="34" charset="0"/>
                        </a:rPr>
                        <a:t>AMBUJA CEMENT</a:t>
                      </a:r>
                      <a:r>
                        <a:rPr lang="en-US" sz="1100" b="1" u="none" strike="noStrike" kern="1200" baseline="0" dirty="0" smtClean="0">
                          <a:effectLst/>
                          <a:latin typeface="+mj-lt"/>
                          <a:cs typeface="Calibri" pitchFamily="34" charset="0"/>
                        </a:rPr>
                        <a:t> FOUNDATION</a:t>
                      </a:r>
                      <a:endParaRPr lang="en-US" sz="1100" b="1" u="none" strike="noStrike" kern="1200" dirty="0" smtClean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u="none" strike="noStrike" kern="1200" dirty="0" err="1" smtClean="0">
                          <a:effectLst/>
                          <a:latin typeface="+mj-lt"/>
                          <a:cs typeface="Calibri" pitchFamily="34" charset="0"/>
                        </a:rPr>
                        <a:t>BaLa</a:t>
                      </a:r>
                      <a:r>
                        <a:rPr lang="en-US" sz="1100" u="none" strike="noStrike" kern="1200" dirty="0" smtClean="0">
                          <a:effectLst/>
                          <a:latin typeface="+mj-lt"/>
                          <a:cs typeface="Calibri" pitchFamily="34" charset="0"/>
                        </a:rPr>
                        <a:t> project of renovation</a:t>
                      </a:r>
                      <a:r>
                        <a:rPr lang="en-US" sz="1100" u="none" strike="noStrike" kern="1200" baseline="0" dirty="0" smtClean="0">
                          <a:effectLst/>
                          <a:latin typeface="+mj-lt"/>
                          <a:cs typeface="Calibri" pitchFamily="34" charset="0"/>
                        </a:rPr>
                        <a:t> of school infrastructure with educative painting on walls. </a:t>
                      </a:r>
                      <a:r>
                        <a:rPr lang="en-US" sz="1100" u="none" strike="noStrike" kern="1200" dirty="0" smtClean="0">
                          <a:effectLst/>
                          <a:latin typeface="+mj-lt"/>
                          <a:cs typeface="Calibri" pitchFamily="34" charset="0"/>
                        </a:rPr>
                        <a:t>30 schools in </a:t>
                      </a:r>
                      <a:r>
                        <a:rPr lang="en-US" sz="1100" u="none" strike="noStrike" kern="1200" dirty="0" err="1" smtClean="0">
                          <a:effectLst/>
                          <a:latin typeface="+mj-lt"/>
                          <a:cs typeface="Calibri" pitchFamily="34" charset="0"/>
                        </a:rPr>
                        <a:t>Jiwati</a:t>
                      </a:r>
                      <a:r>
                        <a:rPr lang="en-US" sz="1100" u="none" strike="noStrike" kern="1200" baseline="0" dirty="0" smtClean="0">
                          <a:effectLst/>
                          <a:latin typeface="+mj-lt"/>
                          <a:cs typeface="Calibri" pitchFamily="34" charset="0"/>
                        </a:rPr>
                        <a:t> in a project worth 50 lakhs</a:t>
                      </a:r>
                      <a:r>
                        <a:rPr lang="en-US" sz="1100" u="none" strike="noStrike" kern="1200" dirty="0" smtClean="0">
                          <a:effectLst/>
                          <a:latin typeface="+mj-lt"/>
                          <a:cs typeface="Calibri" pitchFamily="34" charset="0"/>
                        </a:rPr>
                        <a:t>, Maharashtra by</a:t>
                      </a:r>
                      <a:r>
                        <a:rPr lang="en-US" sz="1100" u="none" strike="noStrike" kern="1200" baseline="0" dirty="0" smtClean="0">
                          <a:effectLst/>
                          <a:latin typeface="+mj-lt"/>
                          <a:cs typeface="Calibri" pitchFamily="34" charset="0"/>
                        </a:rPr>
                        <a:t> </a:t>
                      </a:r>
                      <a:r>
                        <a:rPr lang="en-US" sz="1100" u="none" strike="noStrike" kern="1200" dirty="0" smtClean="0">
                          <a:effectLst/>
                          <a:latin typeface="+mj-lt"/>
                          <a:cs typeface="Calibri" pitchFamily="34" charset="0"/>
                        </a:rPr>
                        <a:t>contributing 2.25 lakhs.</a:t>
                      </a:r>
                      <a:r>
                        <a:rPr lang="en-US" sz="1100" u="none" strike="noStrike" kern="1200" baseline="0" dirty="0" smtClean="0">
                          <a:effectLst/>
                          <a:latin typeface="+mj-lt"/>
                          <a:cs typeface="Calibri" pitchFamily="34" charset="0"/>
                        </a:rPr>
                        <a:t> Matching grant </a:t>
                      </a:r>
                      <a:endParaRPr lang="en-US" sz="1100" b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9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latin typeface="+mj-lt"/>
                          <a:cs typeface="Calibri" pitchFamily="34" charset="0"/>
                        </a:rPr>
                        <a:t>RATNA NIDHI OPEN LIBRARY</a:t>
                      </a:r>
                      <a:endParaRPr lang="en-US" sz="1100" b="1" u="none" strike="noStrike" kern="1200" dirty="0" smtClean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u="none" strike="noStrike" kern="1200" dirty="0" smtClean="0">
                          <a:effectLst/>
                          <a:latin typeface="+mj-lt"/>
                          <a:cs typeface="Calibri" pitchFamily="34" charset="0"/>
                        </a:rPr>
                        <a:t>Ongoing Distribution of 35,000 books to set up libraries  </a:t>
                      </a:r>
                      <a:endParaRPr lang="en-US" sz="1100" b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3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" pitchFamily="34" charset="0"/>
                        </a:rPr>
                        <a:t>DESKIT BY PROSOC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Calibri" pitchFamily="34" charset="0"/>
                        </a:rPr>
                        <a:t>High end bag with study table, Discount @ 30-38%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kern="1200" dirty="0" smtClean="0">
                          <a:latin typeface="+mj-lt"/>
                          <a:cs typeface="Calibri" pitchFamily="34" charset="0"/>
                        </a:rPr>
                        <a:t>INDIAN FOOD BANKING NETWORK</a:t>
                      </a:r>
                      <a:endParaRPr lang="en-US" sz="1100" b="1" u="none" strike="noStrike" kern="1200" dirty="0" smtClean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just" defTabSz="914400" rtl="0" eaLnBrk="1" fontAlgn="ctr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100" u="none" strike="noStrike" kern="1200" dirty="0" smtClean="0">
                          <a:effectLst/>
                          <a:latin typeface="+mj-lt"/>
                          <a:cs typeface="Calibri" pitchFamily="34" charset="0"/>
                        </a:rPr>
                        <a:t>To provide 1 million meals</a:t>
                      </a:r>
                      <a:r>
                        <a:rPr lang="en-US" sz="1100" u="none" strike="noStrike" kern="1200" baseline="0" dirty="0" smtClean="0">
                          <a:effectLst/>
                          <a:latin typeface="+mj-lt"/>
                          <a:cs typeface="Calibri" pitchFamily="34" charset="0"/>
                        </a:rPr>
                        <a:t> to underprivileged children </a:t>
                      </a:r>
                      <a:endParaRPr lang="en-US" sz="1100" u="none" strike="noStrike" kern="1200" dirty="0" smtClean="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2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" pitchFamily="34" charset="0"/>
                        </a:rPr>
                        <a:t>PARAGO</a:t>
                      </a:r>
                      <a:r>
                        <a:rPr lang="en-US" sz="11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" pitchFamily="34" charset="0"/>
                        </a:rPr>
                        <a:t>N FOOTWEAR</a:t>
                      </a:r>
                      <a:endParaRPr lang="en-US" sz="1100" b="1" u="none" strike="noStrike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Calibri" pitchFamily="34" charset="0"/>
                        </a:rPr>
                        <a:t>Discount on Foot wear 36% to 64%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2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" pitchFamily="34" charset="0"/>
                        </a:rPr>
                        <a:t>ORIENT BLACKSWAN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Calibri" pitchFamily="34" charset="0"/>
                        </a:rPr>
                        <a:t>Donation</a:t>
                      </a:r>
                      <a:r>
                        <a:rPr lang="en-US" sz="11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Calibri" pitchFamily="34" charset="0"/>
                        </a:rPr>
                        <a:t> of 2.6 million books in 5 states across India</a:t>
                      </a:r>
                      <a:endParaRPr lang="en-US" sz="1100" b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138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3540156"/>
              </p:ext>
            </p:extLst>
          </p:nvPr>
        </p:nvGraphicFramePr>
        <p:xfrm>
          <a:off x="689415" y="1504950"/>
          <a:ext cx="7258594" cy="2353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4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4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7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 smtClean="0">
                          <a:effectLst/>
                          <a:latin typeface="+mj-lt"/>
                          <a:cs typeface="Calibri" pitchFamily="34" charset="0"/>
                        </a:rPr>
                        <a:t>Partner</a:t>
                      </a:r>
                      <a:endParaRPr lang="en-US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 smtClean="0">
                          <a:effectLst/>
                          <a:latin typeface="+mj-lt"/>
                          <a:cs typeface="Calibri" pitchFamily="34" charset="0"/>
                        </a:rPr>
                        <a:t>Targeted Offers</a:t>
                      </a:r>
                      <a:endParaRPr lang="en-US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2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latin typeface="+mj-lt"/>
                          <a:cs typeface="Calibri" pitchFamily="34" charset="0"/>
                        </a:rPr>
                        <a:t>KENT</a:t>
                      </a:r>
                      <a:endParaRPr lang="en-US" sz="1400" b="1" u="none" strike="noStrike" kern="1200" dirty="0" smtClean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u="none" strike="noStrike" kern="1200" dirty="0" smtClean="0">
                          <a:effectLst/>
                          <a:latin typeface="+mj-lt"/>
                          <a:cs typeface="Calibri" pitchFamily="34" charset="0"/>
                        </a:rPr>
                        <a:t>33% discount on water purifiers</a:t>
                      </a:r>
                      <a:endParaRPr lang="en-US" sz="1400" b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51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" pitchFamily="34" charset="0"/>
                        </a:rPr>
                        <a:t>VISION SPRING 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Calibri" pitchFamily="34" charset="0"/>
                        </a:rPr>
                        <a:t>Free eye check up facilities for underprivileged school children at Govt. and Govt. aided schools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03047053"/>
                  </a:ext>
                </a:extLst>
              </a:tr>
              <a:tr h="6751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Calibri" pitchFamily="34" charset="0"/>
                        </a:rPr>
                        <a:t>ROCHE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just" defTabSz="914400" rtl="0" eaLnBrk="1" fontAlgn="ctr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u="none" strike="noStrike" kern="1200" dirty="0" smtClean="0">
                          <a:effectLst/>
                          <a:latin typeface="+mj-lt"/>
                          <a:cs typeface="Calibri" pitchFamily="34" charset="0"/>
                        </a:rPr>
                        <a:t>Free Medical</a:t>
                      </a:r>
                      <a:r>
                        <a:rPr lang="en-US" sz="1400" u="none" strike="noStrike" kern="1200" baseline="0" dirty="0" smtClean="0">
                          <a:effectLst/>
                          <a:latin typeface="+mj-lt"/>
                          <a:cs typeface="Calibri" pitchFamily="34" charset="0"/>
                        </a:rPr>
                        <a:t> health checkups for children in Government and Government Aided schools</a:t>
                      </a:r>
                      <a:endParaRPr lang="en-US" sz="1400" u="none" strike="noStrike" kern="1200" dirty="0" smtClean="0">
                        <a:effectLst/>
                        <a:latin typeface="+mj-lt"/>
                        <a:cs typeface="Calibri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3400" y="819150"/>
            <a:ext cx="582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Partnership in pipeline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150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Literacy Times\Literacy Times December\Pictures\Book Sorting in progress(Inside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94" y="616413"/>
            <a:ext cx="2164763" cy="192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Literacy Times\Literacy Times December\Pictures\Book Sorting 2(Front page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43851"/>
            <a:ext cx="2180350" cy="183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64429" y="1556860"/>
            <a:ext cx="4724400" cy="2280913"/>
          </a:xfrm>
          <a:prstGeom prst="rect">
            <a:avLst/>
          </a:prstGeom>
        </p:spPr>
        <p:txBody>
          <a:bodyPr wrap="square" lIns="64294" tIns="32147" rIns="64294" bIns="32147">
            <a:spAutoFit/>
          </a:bodyPr>
          <a:lstStyle/>
          <a:p>
            <a:pPr marL="285750" indent="-285750">
              <a:buClr>
                <a:srgbClr val="7030A0"/>
              </a:buClr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Create a library in school with RILM support</a:t>
            </a:r>
          </a:p>
          <a:p>
            <a:pPr marL="285750" indent="-285750">
              <a:buClr>
                <a:srgbClr val="7030A0"/>
              </a:buClr>
              <a:buFont typeface="Arial" pitchFamily="34" charset="0"/>
              <a:buChar char="•"/>
            </a:pPr>
            <a:endParaRPr lang="en-US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Clr>
                <a:srgbClr val="7030A0"/>
              </a:buClr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RILM to provide 100 books in English language</a:t>
            </a:r>
          </a:p>
          <a:p>
            <a:pPr marL="285750" indent="-285750">
              <a:buClr>
                <a:srgbClr val="7030A0"/>
              </a:buClr>
              <a:buFont typeface="Arial" pitchFamily="34" charset="0"/>
              <a:buChar char="•"/>
            </a:pPr>
            <a:endParaRPr lang="en-US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Clr>
                <a:srgbClr val="7030A0"/>
              </a:buClr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RC to add 100 more books in local language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64886" y="653162"/>
            <a:ext cx="4058314" cy="557364"/>
          </a:xfrm>
          <a:prstGeom prst="rect">
            <a:avLst/>
          </a:prstGeom>
        </p:spPr>
        <p:txBody>
          <a:bodyPr wrap="square" lIns="64294" tIns="32147" rIns="64294" bIns="32147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Padho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 Bharat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022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35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Teacher Training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99643"/>
            <a:ext cx="7239001" cy="3048000"/>
          </a:xfrm>
        </p:spPr>
        <p:txBody>
          <a:bodyPr>
            <a:normAutofit/>
          </a:bodyPr>
          <a:lstStyle/>
          <a:p>
            <a:pPr marL="255588" indent="-255588" algn="just">
              <a:spcBef>
                <a:spcPts val="0"/>
              </a:spcBef>
              <a:spcAft>
                <a:spcPts val="30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Online Training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: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Online Teacher Training program 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initiated to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improve the professional abilities and performance of 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teachers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in 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a blended model approach</a:t>
            </a:r>
          </a:p>
          <a:p>
            <a:pPr marL="255588" indent="-255588" algn="just">
              <a:spcBef>
                <a:spcPts val="0"/>
              </a:spcBef>
              <a:spcAft>
                <a:spcPts val="3000"/>
              </a:spcAft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6 Training Partners on board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  <a:p>
            <a:pPr marL="255588" indent="-255588" algn="just">
              <a:spcBef>
                <a:spcPts val="0"/>
              </a:spcBef>
              <a:spcAft>
                <a:spcPts val="30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In Person Training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: basic (2-day) and advance (5-day) training to teachers. 5 training partners on board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212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514350"/>
            <a:ext cx="9169402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For more information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on T-E-A-C-H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, Visit RILM website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2" r="1425" b="6985"/>
          <a:stretch/>
        </p:blipFill>
        <p:spPr bwMode="auto">
          <a:xfrm>
            <a:off x="393699" y="1131435"/>
            <a:ext cx="8382001" cy="400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07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33500"/>
            <a:ext cx="2783517" cy="270303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843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914400" y="285750"/>
            <a:ext cx="7569200" cy="609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Online Teacher Training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081638"/>
              </p:ext>
            </p:extLst>
          </p:nvPr>
        </p:nvGraphicFramePr>
        <p:xfrm>
          <a:off x="266699" y="895350"/>
          <a:ext cx="7658101" cy="376165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50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6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6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0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4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1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j-lt"/>
                        </a:rPr>
                        <a:t>Online Teacher Training Partner 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j-lt"/>
                        </a:rPr>
                        <a:t>Logo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j-lt"/>
                        </a:rPr>
                        <a:t>Focus Area of Training  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j-lt"/>
                        </a:rPr>
                        <a:t>Cost of Training per teacher 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j-lt"/>
                        </a:rPr>
                        <a:t>Training </a:t>
                      </a:r>
                      <a:r>
                        <a:rPr lang="en-US" sz="1100" b="1" u="none" strike="noStrike" dirty="0" err="1">
                          <a:effectLst/>
                          <a:latin typeface="+mj-lt"/>
                        </a:rPr>
                        <a:t>Reachout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0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Tech Mahindra Foundation </a:t>
                      </a:r>
                      <a:endParaRPr lang="en-US" sz="1100" b="0" i="0" u="none" strike="noStrike" dirty="0">
                        <a:solidFill>
                          <a:srgbClr val="0D0D0D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D0D0D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  <a:latin typeface="+mj-lt"/>
                        </a:rPr>
                        <a:t>DigitaL</a:t>
                      </a:r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Literacy and Teacher Professional Development , Cyber Security and Safety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No cost allocated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  <a:latin typeface="+mj-lt"/>
                        </a:rPr>
                        <a:t>10,000 </a:t>
                      </a:r>
                    </a:p>
                    <a:p>
                      <a:pPr algn="l" fontAlgn="b"/>
                      <a:r>
                        <a:rPr lang="en-US" sz="1100" u="none" strike="noStrike" dirty="0" smtClean="0">
                          <a:effectLst/>
                          <a:latin typeface="+mj-lt"/>
                        </a:rPr>
                        <a:t>teachers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6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Tata Community Initiatives Trust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Facilitator Professional Development in a blended model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  <a:latin typeface="+mj-lt"/>
                        </a:rPr>
                        <a:t>Rs</a:t>
                      </a:r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300/- inclusive of GST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 </a:t>
                      </a:r>
                      <a:r>
                        <a:rPr lang="en-US" sz="1100" u="none" strike="noStrike" dirty="0" smtClean="0">
                          <a:effectLst/>
                          <a:latin typeface="+mj-lt"/>
                        </a:rPr>
                        <a:t>as per requirement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68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Meritrain Education Services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21st Century Skills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  <a:latin typeface="+mj-lt"/>
                        </a:rPr>
                        <a:t>Rs</a:t>
                      </a:r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300/- + GST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  <a:latin typeface="+mj-lt"/>
                        </a:rPr>
                        <a:t>3.24 lacs </a:t>
                      </a:r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teachers 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26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Indian Career and Development Education </a:t>
                      </a:r>
                      <a:r>
                        <a:rPr lang="en-US" sz="1100" u="none" strike="noStrike" dirty="0" smtClean="0">
                          <a:effectLst/>
                          <a:latin typeface="+mj-lt"/>
                        </a:rPr>
                        <a:t>Council (ICEDC</a:t>
                      </a:r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) </a:t>
                      </a:r>
                      <a:endParaRPr lang="en-US" sz="1100" b="0" i="0" u="none" strike="noStrike" dirty="0">
                        <a:solidFill>
                          <a:srgbClr val="0D0D0D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Professional Development of 21st Century Educator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  <a:latin typeface="+mj-lt"/>
                        </a:rPr>
                        <a:t>Rs</a:t>
                      </a:r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 400/- + GST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 </a:t>
                      </a:r>
                      <a:r>
                        <a:rPr lang="en-US" sz="1100" u="none" strike="noStrike" dirty="0" smtClean="0">
                          <a:effectLst/>
                          <a:latin typeface="+mj-lt"/>
                        </a:rPr>
                        <a:t>I lac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IT Skills for a Smart Remote Teacher </a:t>
                      </a:r>
                      <a:endParaRPr lang="en-US" sz="1100" b="0" i="0" u="none" strike="noStrike">
                        <a:solidFill>
                          <a:srgbClr val="0D0D0D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Digitally SMART teacher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No cost allocated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 </a:t>
                      </a:r>
                      <a:r>
                        <a:rPr lang="en-US" sz="1100" u="none" strike="noStrike" dirty="0" smtClean="0">
                          <a:effectLst/>
                          <a:latin typeface="+mj-lt"/>
                        </a:rPr>
                        <a:t>1.5 lacs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6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Learning Links Foundation </a:t>
                      </a:r>
                      <a:endParaRPr lang="en-US" sz="1100" b="0" i="0" u="none" strike="noStrike" dirty="0">
                        <a:solidFill>
                          <a:srgbClr val="0D0D0D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Teacher Professional Development in MGML( Multi Grade Multi Level ) classrooms</a:t>
                      </a:r>
                      <a:endParaRPr lang="en-US" sz="1100" b="0" i="0" u="none" strike="noStrike">
                        <a:solidFill>
                          <a:srgbClr val="0D0D0D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j-lt"/>
                        </a:rPr>
                        <a:t>Rs294/-+ GST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j-lt"/>
                        </a:rPr>
                        <a:t>10,000 </a:t>
                      </a:r>
                      <a:endParaRPr lang="en-US" sz="1100" u="none" strike="noStrike" dirty="0" smtClean="0">
                        <a:effectLst/>
                        <a:latin typeface="+mj-lt"/>
                      </a:endParaRPr>
                    </a:p>
                    <a:p>
                      <a:pPr algn="l" fontAlgn="b"/>
                      <a:r>
                        <a:rPr lang="en-US" sz="1100" u="none" strike="noStrike" dirty="0" smtClean="0">
                          <a:effectLst/>
                          <a:latin typeface="+mj-lt"/>
                        </a:rPr>
                        <a:t>teachers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203" y="1441691"/>
            <a:ext cx="961997" cy="4299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17876" r="9742"/>
          <a:stretch/>
        </p:blipFill>
        <p:spPr>
          <a:xfrm>
            <a:off x="2124063" y="2045513"/>
            <a:ext cx="973239" cy="3738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956" y="2571750"/>
            <a:ext cx="1104917" cy="3204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6" b="19529"/>
          <a:stretch/>
        </p:blipFill>
        <p:spPr>
          <a:xfrm>
            <a:off x="2097161" y="3088560"/>
            <a:ext cx="1000141" cy="4331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55" y="3668800"/>
            <a:ext cx="1092217" cy="3684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9" b="14583"/>
          <a:stretch/>
        </p:blipFill>
        <p:spPr>
          <a:xfrm>
            <a:off x="2124063" y="4161875"/>
            <a:ext cx="860358" cy="43113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730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91" y="610234"/>
            <a:ext cx="8284605" cy="97091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In person TEACHER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training 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</a:b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(Approximate Cost  </a:t>
            </a:r>
            <a:r>
              <a:rPr lang="en-US" sz="2200" b="1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Rs</a:t>
            </a: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. 1,200/- – </a:t>
            </a:r>
            <a:r>
              <a:rPr lang="en-US" sz="2200" b="1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Rs</a:t>
            </a: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. 1,600/- per teacher)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544" y="2911307"/>
            <a:ext cx="2382017" cy="1668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77" y="3005787"/>
            <a:ext cx="2112297" cy="1479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59320"/>
            <a:ext cx="2182452" cy="15275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57313"/>
            <a:ext cx="1636779" cy="7315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573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8001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Nation Builder Award 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11" name="Content Placeholder 3" descr="D:\PHOTOS &amp; VIDEOS\TEACH New Photos Download from Website\T-Rotary\Club-ROTARACT UDUMALPET GANDHINAGAR,D3202\image1_2017-05-09-01-45-50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33400" y="1200150"/>
            <a:ext cx="4191000" cy="3132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101168" y="819150"/>
            <a:ext cx="3457194" cy="3581400"/>
          </a:xfrm>
        </p:spPr>
        <p:txBody>
          <a:bodyPr>
            <a:normAutofit fontScale="92500" lnSpcReduction="20000"/>
          </a:bodyPr>
          <a:lstStyle/>
          <a:p>
            <a:pPr marL="255588" indent="-255588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Evaluation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based model – teacher in charge and student evaluate the teachers. Best scoring teacher get NBA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.</a:t>
            </a:r>
          </a:p>
          <a:p>
            <a:pPr marL="255588" indent="-255588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Forms for evaluation on RILM website www.rotaryteach.org</a:t>
            </a:r>
            <a:endParaRPr lang="en-US" dirty="0">
              <a:solidFill>
                <a:schemeClr val="tx2"/>
              </a:solidFill>
              <a:latin typeface="+mj-lt"/>
            </a:endParaRPr>
          </a:p>
          <a:p>
            <a:pPr marL="255588" indent="-255588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NBA Certificates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can be downloaded from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rotaryteach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portal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09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941255"/>
            <a:ext cx="3357563" cy="1488413"/>
          </a:xfrm>
          <a:prstGeom prst="rect">
            <a:avLst/>
          </a:prstGeom>
        </p:spPr>
        <p:txBody>
          <a:bodyPr vert="horz" lIns="85725" tIns="42863" rIns="85725" bIns="428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FF0000"/>
                </a:solidFill>
              </a:rPr>
              <a:t>1,80,707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rgbClr val="002060"/>
                </a:solidFill>
                <a:latin typeface="+mj-lt"/>
              </a:rPr>
              <a:t>Teachers Trained across India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 Million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children are estimated to be benefitting from this project.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07116" y="2913117"/>
            <a:ext cx="1564697" cy="1913685"/>
          </a:xfrm>
          <a:prstGeom prst="rect">
            <a:avLst/>
          </a:prstGeom>
        </p:spPr>
        <p:txBody>
          <a:bodyPr vert="horz" lIns="85725" tIns="42863" rIns="85725" bIns="42863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5991" y="512219"/>
            <a:ext cx="578643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514350"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Teacher Support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0" y="2880189"/>
            <a:ext cx="4253729" cy="529761"/>
          </a:xfrm>
          <a:prstGeom prst="rect">
            <a:avLst/>
          </a:prstGeom>
          <a:noFill/>
        </p:spPr>
        <p:txBody>
          <a:bodyPr wrap="none" lIns="85725" tIns="42863" rIns="85725" bIns="42863">
            <a:spAutoFit/>
          </a:bodyPr>
          <a:lstStyle/>
          <a:p>
            <a:pPr marL="0" lvl="1" defTabSz="514350"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Nation Builder Award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648200" y="3275938"/>
            <a:ext cx="2514600" cy="1252539"/>
          </a:xfrm>
          <a:prstGeom prst="rect">
            <a:avLst/>
          </a:prstGeom>
        </p:spPr>
        <p:txBody>
          <a:bodyPr vert="horz" lIns="85725" tIns="42863" rIns="85725" bIns="4286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27,254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Teachers felicitated with Nation Builder Award</a:t>
            </a:r>
          </a:p>
        </p:txBody>
      </p:sp>
      <p:pic>
        <p:nvPicPr>
          <p:cNvPr id="15" name="Picture 2" descr="D:\T.S Reports (RY 2016-17)\2982\B.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8"/>
          <a:stretch/>
        </p:blipFill>
        <p:spPr bwMode="auto">
          <a:xfrm>
            <a:off x="4659086" y="613106"/>
            <a:ext cx="3254213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t="9504" r="6839" b="14426"/>
          <a:stretch/>
        </p:blipFill>
        <p:spPr>
          <a:xfrm>
            <a:off x="521575" y="2494319"/>
            <a:ext cx="3293188" cy="184860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59086" y="2201322"/>
            <a:ext cx="3254213" cy="4385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IN" sz="1125" b="1" dirty="0">
                <a:solidFill>
                  <a:schemeClr val="bg1"/>
                </a:solidFill>
              </a:rPr>
              <a:t>A Teacher Training workshop in association with British Council  by RID 2982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21575" y="4204032"/>
            <a:ext cx="3293188" cy="4385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125" b="1" dirty="0">
                <a:solidFill>
                  <a:schemeClr val="bg1"/>
                </a:solidFill>
              </a:rPr>
              <a:t>Felicitation of a teacher with NBA by</a:t>
            </a:r>
          </a:p>
          <a:p>
            <a:pPr algn="ctr"/>
            <a:r>
              <a:rPr lang="en-US" sz="1125" b="1" dirty="0">
                <a:solidFill>
                  <a:schemeClr val="bg1"/>
                </a:solidFill>
              </a:rPr>
              <a:t>IWC </a:t>
            </a:r>
            <a:r>
              <a:rPr lang="en-US" sz="1125" b="1" dirty="0" err="1">
                <a:solidFill>
                  <a:schemeClr val="bg1"/>
                </a:solidFill>
              </a:rPr>
              <a:t>Ambala</a:t>
            </a:r>
            <a:r>
              <a:rPr lang="en-US" sz="1125" b="1" dirty="0">
                <a:solidFill>
                  <a:schemeClr val="bg1"/>
                </a:solidFill>
              </a:rPr>
              <a:t> Cant.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1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350"/>
            <a:ext cx="8229600" cy="536971"/>
          </a:xfrm>
        </p:spPr>
        <p:txBody>
          <a:bodyPr>
            <a:noAutofit/>
          </a:bodyPr>
          <a:lstStyle/>
          <a:p>
            <a:pPr lvl="1" algn="l" defTabSz="514350" rtl="0">
              <a:lnSpc>
                <a:spcPct val="90000"/>
              </a:lnSpc>
              <a:spcBef>
                <a:spcPct val="0"/>
              </a:spcBef>
            </a:pPr>
            <a:r>
              <a:rPr lang="en-US" sz="2800" b="1" kern="1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Expected from Rotarians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1352550"/>
            <a:ext cx="4953000" cy="2819400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Conduct teacher training through RILM portal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Select topics and select training partners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Enroll local resource persons where applicable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Conduct in person evaluation of NBA by Students and Principals coming </a:t>
            </a: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September</a:t>
            </a:r>
            <a:endParaRPr lang="en-US" sz="18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04950"/>
            <a:ext cx="1707702" cy="20225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9170" y="3527935"/>
            <a:ext cx="20505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EXPECTED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4705350"/>
            <a:ext cx="9169401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48601" y="4171950"/>
            <a:ext cx="13208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255244"/>
            <a:ext cx="1071182" cy="6482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" y="4629150"/>
            <a:ext cx="784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 . r o t a r y t e a c h . o r g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088"/>
          <a:stretch/>
        </p:blipFill>
        <p:spPr bwMode="auto">
          <a:xfrm>
            <a:off x="8536592" y="-1045"/>
            <a:ext cx="607408" cy="516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24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1589</TotalTime>
  <Words>2046</Words>
  <Application>Microsoft Office PowerPoint</Application>
  <PresentationFormat>On-screen Show (16:9)</PresentationFormat>
  <Paragraphs>264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Calibri</vt:lpstr>
      <vt:lpstr>Cambria</vt:lpstr>
      <vt:lpstr>Georgia</vt:lpstr>
      <vt:lpstr>Times New Roman</vt:lpstr>
      <vt:lpstr>Trebuchet MS</vt:lpstr>
      <vt:lpstr>Wingdings</vt:lpstr>
      <vt:lpstr>Wingdings 2</vt:lpstr>
      <vt:lpstr>Urban</vt:lpstr>
      <vt:lpstr>BASIC EDUCAITION AND LITERACY </vt:lpstr>
      <vt:lpstr>PowerPoint Presentation</vt:lpstr>
      <vt:lpstr>PowerPoint Presentation</vt:lpstr>
      <vt:lpstr>Teacher Training program</vt:lpstr>
      <vt:lpstr>PowerPoint Presentation</vt:lpstr>
      <vt:lpstr>In person TEACHER training  (Approximate Cost  Rs. 1,200/- – Rs. 1,600/- per teacher)</vt:lpstr>
      <vt:lpstr>Nation Builder Award </vt:lpstr>
      <vt:lpstr>PowerPoint Presentation</vt:lpstr>
      <vt:lpstr>Expected from Rotarians</vt:lpstr>
      <vt:lpstr>Support from RILM</vt:lpstr>
      <vt:lpstr>PowerPoint Presentation</vt:lpstr>
      <vt:lpstr>PowerPoint Presentation</vt:lpstr>
      <vt:lpstr>E-learning across India</vt:lpstr>
      <vt:lpstr>Watch NOW ON :</vt:lpstr>
      <vt:lpstr>Medium of REACH 9 Billion hits (Mar’20 – Dec’20)</vt:lpstr>
      <vt:lpstr>App / Web TV based solutions</vt:lpstr>
      <vt:lpstr>Programs for Rotarians</vt:lpstr>
      <vt:lpstr>PowerPoint Presentation</vt:lpstr>
      <vt:lpstr>PowerPoint Presentation</vt:lpstr>
      <vt:lpstr>VARIOUS APPROACHES</vt:lpstr>
      <vt:lpstr>VIDYA Approach</vt:lpstr>
      <vt:lpstr>Existing Partnerships</vt:lpstr>
      <vt:lpstr>Teaching Material &amp; Availability</vt:lpstr>
      <vt:lpstr>Role of Rotarians</vt:lpstr>
      <vt:lpstr>PowerPoint Presentation</vt:lpstr>
      <vt:lpstr>PowerPoint Presentation</vt:lpstr>
      <vt:lpstr>PowerPoint Presentation</vt:lpstr>
      <vt:lpstr>Saksham Bharat</vt:lpstr>
      <vt:lpstr>PowerPoint Presentation</vt:lpstr>
      <vt:lpstr>PowerPoint Presentation</vt:lpstr>
      <vt:lpstr>PowerPoint Presentation</vt:lpstr>
      <vt:lpstr>PowerPoint Presentation</vt:lpstr>
      <vt:lpstr>Programs for Rotarians</vt:lpstr>
      <vt:lpstr>PowerPoint Presentation</vt:lpstr>
      <vt:lpstr>PowerPoint Presentation</vt:lpstr>
      <vt:lpstr>Components of a happy school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</dc:creator>
  <cp:lastModifiedBy>Windows User</cp:lastModifiedBy>
  <cp:revision>199</cp:revision>
  <cp:lastPrinted>2021-02-05T06:54:57Z</cp:lastPrinted>
  <dcterms:created xsi:type="dcterms:W3CDTF">2020-12-24T05:25:07Z</dcterms:created>
  <dcterms:modified xsi:type="dcterms:W3CDTF">2021-04-25T06:51:15Z</dcterms:modified>
</cp:coreProperties>
</file>